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1"/>
  </p:sldMasterIdLst>
  <p:notesMasterIdLst>
    <p:notesMasterId r:id="rId50"/>
  </p:notesMasterIdLst>
  <p:handoutMasterIdLst>
    <p:handoutMasterId r:id="rId51"/>
  </p:handoutMasterIdLst>
  <p:sldIdLst>
    <p:sldId id="363" r:id="rId2"/>
    <p:sldId id="364" r:id="rId3"/>
    <p:sldId id="365" r:id="rId4"/>
    <p:sldId id="452" r:id="rId5"/>
    <p:sldId id="387" r:id="rId6"/>
    <p:sldId id="583" r:id="rId7"/>
    <p:sldId id="456" r:id="rId8"/>
    <p:sldId id="552" r:id="rId9"/>
    <p:sldId id="553" r:id="rId10"/>
    <p:sldId id="549" r:id="rId11"/>
    <p:sldId id="596" r:id="rId12"/>
    <p:sldId id="597" r:id="rId13"/>
    <p:sldId id="568" r:id="rId14"/>
    <p:sldId id="570" r:id="rId15"/>
    <p:sldId id="408" r:id="rId16"/>
    <p:sldId id="545" r:id="rId17"/>
    <p:sldId id="409" r:id="rId18"/>
    <p:sldId id="591" r:id="rId19"/>
    <p:sldId id="414" r:id="rId20"/>
    <p:sldId id="430" r:id="rId21"/>
    <p:sldId id="544" r:id="rId22"/>
    <p:sldId id="410" r:id="rId23"/>
    <p:sldId id="404" r:id="rId24"/>
    <p:sldId id="389" r:id="rId25"/>
    <p:sldId id="451" r:id="rId26"/>
    <p:sldId id="382" r:id="rId27"/>
    <p:sldId id="594" r:id="rId28"/>
    <p:sldId id="595" r:id="rId29"/>
    <p:sldId id="371" r:id="rId30"/>
    <p:sldId id="587" r:id="rId31"/>
    <p:sldId id="385" r:id="rId32"/>
    <p:sldId id="592" r:id="rId33"/>
    <p:sldId id="423" r:id="rId34"/>
    <p:sldId id="581" r:id="rId35"/>
    <p:sldId id="475" r:id="rId36"/>
    <p:sldId id="575" r:id="rId37"/>
    <p:sldId id="425" r:id="rId38"/>
    <p:sldId id="465" r:id="rId39"/>
    <p:sldId id="466" r:id="rId40"/>
    <p:sldId id="470" r:id="rId41"/>
    <p:sldId id="471" r:id="rId42"/>
    <p:sldId id="472" r:id="rId43"/>
    <p:sldId id="418" r:id="rId44"/>
    <p:sldId id="375" r:id="rId45"/>
    <p:sldId id="393" r:id="rId46"/>
    <p:sldId id="559" r:id="rId47"/>
    <p:sldId id="395" r:id="rId48"/>
    <p:sldId id="384"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61"/>
    <a:srgbClr val="F1DB0F"/>
    <a:srgbClr val="FFB5A3"/>
    <a:srgbClr val="A20000"/>
    <a:srgbClr val="FF9B9B"/>
    <a:srgbClr val="FF3333"/>
    <a:srgbClr val="F6640A"/>
    <a:srgbClr val="FDF9D7"/>
    <a:srgbClr val="F6E96A"/>
    <a:srgbClr val="388E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73" autoAdjust="0"/>
    <p:restoredTop sz="71189" autoAdjust="0"/>
  </p:normalViewPr>
  <p:slideViewPr>
    <p:cSldViewPr>
      <p:cViewPr varScale="1">
        <p:scale>
          <a:sx n="62" d="100"/>
          <a:sy n="62" d="100"/>
        </p:scale>
        <p:origin x="702" y="4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92" y="-144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B47FA-4EED-4C07-A90B-2A526104682D}" type="doc">
      <dgm:prSet loTypeId="urn:microsoft.com/office/officeart/2018/2/layout/IconVerticalSolidList" loCatId="icon" qsTypeId="urn:microsoft.com/office/officeart/2005/8/quickstyle/simple2" qsCatId="simple" csTypeId="urn:microsoft.com/office/officeart/2005/8/colors/accent5_2" csCatId="accent5" phldr="1"/>
      <dgm:spPr/>
      <dgm:t>
        <a:bodyPr/>
        <a:lstStyle/>
        <a:p>
          <a:endParaRPr lang="en-US"/>
        </a:p>
      </dgm:t>
    </dgm:pt>
    <dgm:pt modelId="{02A680E2-0C68-4525-BF27-8D26B1FDC99A}">
      <dgm:prSet custT="1"/>
      <dgm:spPr/>
      <dgm:t>
        <a:bodyPr/>
        <a:lstStyle/>
        <a:p>
          <a:pPr>
            <a:lnSpc>
              <a:spcPct val="100000"/>
            </a:lnSpc>
          </a:pPr>
          <a:r>
            <a:rPr lang="en-US" sz="2800" dirty="0">
              <a:latin typeface="+mn-lt"/>
            </a:rPr>
            <a:t>Orient new grantees to data reporting requirements</a:t>
          </a:r>
        </a:p>
      </dgm:t>
      <dgm:extLst>
        <a:ext uri="{E40237B7-FDA0-4F09-8148-C483321AD2D9}">
          <dgm14:cNvPr xmlns:dgm14="http://schemas.microsoft.com/office/drawing/2010/diagram" id="0" name="" descr="Orient new grantees to data reporting requirements&#10;Improve the quality of data submitted by grantees and scholars&#10;Introduce the PDP Data Collection System (PDPDCS)"/>
        </a:ext>
      </dgm:extLst>
    </dgm:pt>
    <dgm:pt modelId="{25AA249A-3DC0-43EF-82F9-DEAEE1CFA59D}" type="parTrans" cxnId="{EC37157C-C6FA-441E-B731-D2955B8CEB55}">
      <dgm:prSet/>
      <dgm:spPr/>
      <dgm:t>
        <a:bodyPr/>
        <a:lstStyle/>
        <a:p>
          <a:endParaRPr lang="en-US"/>
        </a:p>
      </dgm:t>
    </dgm:pt>
    <dgm:pt modelId="{761F48F8-CBB4-4E8C-B1DD-410E3593C542}" type="sibTrans" cxnId="{EC37157C-C6FA-441E-B731-D2955B8CEB55}">
      <dgm:prSet/>
      <dgm:spPr/>
      <dgm:t>
        <a:bodyPr/>
        <a:lstStyle/>
        <a:p>
          <a:endParaRPr lang="en-US"/>
        </a:p>
      </dgm:t>
    </dgm:pt>
    <dgm:pt modelId="{04F92CAC-51C1-4535-AE56-4EDB207C62A6}">
      <dgm:prSet custT="1"/>
      <dgm:spPr/>
      <dgm:t>
        <a:bodyPr/>
        <a:lstStyle/>
        <a:p>
          <a:pPr>
            <a:lnSpc>
              <a:spcPct val="100000"/>
            </a:lnSpc>
          </a:pPr>
          <a:r>
            <a:rPr lang="en-US" sz="2800" dirty="0">
              <a:latin typeface="+mn-lt"/>
            </a:rPr>
            <a:t>Improve the quality of data submitted by grantees and scholars</a:t>
          </a:r>
        </a:p>
      </dgm:t>
      <dgm:extLst>
        <a:ext uri="{E40237B7-FDA0-4F09-8148-C483321AD2D9}">
          <dgm14:cNvPr xmlns:dgm14="http://schemas.microsoft.com/office/drawing/2010/diagram" id="0" name="" descr="Orient new grantees to data reporting requirements&#10;Improve the quality of data submitted by grantees and scholars&#10;Introduce the PDP Data Collection System (PDPDCS)"/>
        </a:ext>
      </dgm:extLst>
    </dgm:pt>
    <dgm:pt modelId="{35C9EB6A-0E50-48AD-A3CE-16825B4DEC1B}" type="parTrans" cxnId="{F3E51D35-99FE-4A42-9827-B96521EF94AA}">
      <dgm:prSet/>
      <dgm:spPr/>
      <dgm:t>
        <a:bodyPr/>
        <a:lstStyle/>
        <a:p>
          <a:endParaRPr lang="en-US"/>
        </a:p>
      </dgm:t>
    </dgm:pt>
    <dgm:pt modelId="{94CBD44F-2EFC-4E0F-9B81-B5309022173A}" type="sibTrans" cxnId="{F3E51D35-99FE-4A42-9827-B96521EF94AA}">
      <dgm:prSet/>
      <dgm:spPr/>
      <dgm:t>
        <a:bodyPr/>
        <a:lstStyle/>
        <a:p>
          <a:endParaRPr lang="en-US"/>
        </a:p>
      </dgm:t>
    </dgm:pt>
    <dgm:pt modelId="{E6931B9B-C626-4470-9366-F2788E663FEA}">
      <dgm:prSet custT="1"/>
      <dgm:spPr/>
      <dgm:t>
        <a:bodyPr/>
        <a:lstStyle/>
        <a:p>
          <a:pPr>
            <a:lnSpc>
              <a:spcPct val="100000"/>
            </a:lnSpc>
          </a:pPr>
          <a:r>
            <a:rPr lang="en-US" sz="2800" dirty="0">
              <a:latin typeface="+mn-lt"/>
            </a:rPr>
            <a:t>Introduce the PDP Data Collection System (PDPDCS)</a:t>
          </a:r>
        </a:p>
      </dgm:t>
      <dgm:extLst>
        <a:ext uri="{E40237B7-FDA0-4F09-8148-C483321AD2D9}">
          <dgm14:cNvPr xmlns:dgm14="http://schemas.microsoft.com/office/drawing/2010/diagram" id="0" name="" descr="Orient new grantees to data reporting requirements&#10;Improve the quality of data submitted by grantees and scholars&#10;Introduce the PDP Data Collection System (PDPDCS)"/>
        </a:ext>
      </dgm:extLst>
    </dgm:pt>
    <dgm:pt modelId="{65186A8D-E10B-4669-A31D-C29E768B61C2}" type="parTrans" cxnId="{A99195C3-EDFA-4F3F-94FA-749FCD415D5E}">
      <dgm:prSet/>
      <dgm:spPr/>
      <dgm:t>
        <a:bodyPr/>
        <a:lstStyle/>
        <a:p>
          <a:endParaRPr lang="en-US"/>
        </a:p>
      </dgm:t>
    </dgm:pt>
    <dgm:pt modelId="{990A6378-B3C3-4E80-9C01-301703E8B554}" type="sibTrans" cxnId="{A99195C3-EDFA-4F3F-94FA-749FCD415D5E}">
      <dgm:prSet/>
      <dgm:spPr/>
      <dgm:t>
        <a:bodyPr/>
        <a:lstStyle/>
        <a:p>
          <a:endParaRPr lang="en-US"/>
        </a:p>
      </dgm:t>
    </dgm:pt>
    <dgm:pt modelId="{A68E4280-6D8B-4DC3-AF06-0608DC110A83}" type="pres">
      <dgm:prSet presAssocID="{C39B47FA-4EED-4C07-A90B-2A526104682D}" presName="root" presStyleCnt="0">
        <dgm:presLayoutVars>
          <dgm:dir/>
          <dgm:resizeHandles val="exact"/>
        </dgm:presLayoutVars>
      </dgm:prSet>
      <dgm:spPr/>
    </dgm:pt>
    <dgm:pt modelId="{32722111-B216-427A-BB96-768A41B35553}" type="pres">
      <dgm:prSet presAssocID="{02A680E2-0C68-4525-BF27-8D26B1FDC99A}" presName="compNode" presStyleCnt="0"/>
      <dgm:spPr/>
    </dgm:pt>
    <dgm:pt modelId="{E68A1F78-2295-4126-986C-3DEB05B969F2}" type="pres">
      <dgm:prSet presAssocID="{02A680E2-0C68-4525-BF27-8D26B1FDC99A}" presName="bgRect" presStyleLbl="bgShp" presStyleIdx="0" presStyleCnt="3"/>
      <dgm:spPr/>
    </dgm:pt>
    <dgm:pt modelId="{FA33CCA1-9A04-4342-B0A3-25EBBF90CBE5}" type="pres">
      <dgm:prSet presAssocID="{02A680E2-0C68-4525-BF27-8D26B1FDC9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8FE8732F-42A7-43C1-8803-1500A3D28FD1}" type="pres">
      <dgm:prSet presAssocID="{02A680E2-0C68-4525-BF27-8D26B1FDC99A}" presName="spaceRect" presStyleCnt="0"/>
      <dgm:spPr/>
    </dgm:pt>
    <dgm:pt modelId="{6935990D-596A-40D6-BBB9-181829644903}" type="pres">
      <dgm:prSet presAssocID="{02A680E2-0C68-4525-BF27-8D26B1FDC99A}" presName="parTx" presStyleLbl="revTx" presStyleIdx="0" presStyleCnt="3">
        <dgm:presLayoutVars>
          <dgm:chMax val="0"/>
          <dgm:chPref val="0"/>
        </dgm:presLayoutVars>
      </dgm:prSet>
      <dgm:spPr/>
    </dgm:pt>
    <dgm:pt modelId="{F6390227-6BE1-4AF0-9CD9-24CF310E7AD5}" type="pres">
      <dgm:prSet presAssocID="{761F48F8-CBB4-4E8C-B1DD-410E3593C542}" presName="sibTrans" presStyleCnt="0"/>
      <dgm:spPr/>
    </dgm:pt>
    <dgm:pt modelId="{44D33E13-6D63-4F2A-A664-09D4D45AA64A}" type="pres">
      <dgm:prSet presAssocID="{04F92CAC-51C1-4535-AE56-4EDB207C62A6}" presName="compNode" presStyleCnt="0"/>
      <dgm:spPr/>
    </dgm:pt>
    <dgm:pt modelId="{D9E7C95A-E63C-4A7C-93E6-84FAD8B5424F}" type="pres">
      <dgm:prSet presAssocID="{04F92CAC-51C1-4535-AE56-4EDB207C62A6}" presName="bgRect" presStyleLbl="bgShp" presStyleIdx="1" presStyleCnt="3"/>
      <dgm:spPr/>
    </dgm:pt>
    <dgm:pt modelId="{05372CD6-A21E-4C04-9569-EBE3E121336D}" type="pres">
      <dgm:prSet presAssocID="{04F92CAC-51C1-4535-AE56-4EDB207C62A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7C5E9901-20A8-49CC-95F2-548827FA5752}" type="pres">
      <dgm:prSet presAssocID="{04F92CAC-51C1-4535-AE56-4EDB207C62A6}" presName="spaceRect" presStyleCnt="0"/>
      <dgm:spPr/>
    </dgm:pt>
    <dgm:pt modelId="{FFABC551-57B0-4345-8E63-E74A95BAC0AB}" type="pres">
      <dgm:prSet presAssocID="{04F92CAC-51C1-4535-AE56-4EDB207C62A6}" presName="parTx" presStyleLbl="revTx" presStyleIdx="1" presStyleCnt="3">
        <dgm:presLayoutVars>
          <dgm:chMax val="0"/>
          <dgm:chPref val="0"/>
        </dgm:presLayoutVars>
      </dgm:prSet>
      <dgm:spPr/>
    </dgm:pt>
    <dgm:pt modelId="{3D32C8D5-D581-4ADA-A6C0-E3D756B7A3D7}" type="pres">
      <dgm:prSet presAssocID="{94CBD44F-2EFC-4E0F-9B81-B5309022173A}" presName="sibTrans" presStyleCnt="0"/>
      <dgm:spPr/>
    </dgm:pt>
    <dgm:pt modelId="{6676666F-CC3D-4257-9E2C-3FA9E1B0D754}" type="pres">
      <dgm:prSet presAssocID="{E6931B9B-C626-4470-9366-F2788E663FEA}" presName="compNode" presStyleCnt="0"/>
      <dgm:spPr/>
    </dgm:pt>
    <dgm:pt modelId="{08ED5365-935D-4757-B4EA-0679E6892175}" type="pres">
      <dgm:prSet presAssocID="{E6931B9B-C626-4470-9366-F2788E663FEA}" presName="bgRect" presStyleLbl="bgShp" presStyleIdx="2" presStyleCnt="3"/>
      <dgm:spPr/>
    </dgm:pt>
    <dgm:pt modelId="{2396DFE6-DADC-4CE8-9549-17D708705B30}" type="pres">
      <dgm:prSet presAssocID="{E6931B9B-C626-4470-9366-F2788E663FE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ers"/>
        </a:ext>
      </dgm:extLst>
    </dgm:pt>
    <dgm:pt modelId="{1162CD74-D65E-4725-B3F5-69227BBE542F}" type="pres">
      <dgm:prSet presAssocID="{E6931B9B-C626-4470-9366-F2788E663FEA}" presName="spaceRect" presStyleCnt="0"/>
      <dgm:spPr/>
    </dgm:pt>
    <dgm:pt modelId="{C27EA84D-20D3-4257-825E-BB2E6E14C55B}" type="pres">
      <dgm:prSet presAssocID="{E6931B9B-C626-4470-9366-F2788E663FEA}" presName="parTx" presStyleLbl="revTx" presStyleIdx="2" presStyleCnt="3">
        <dgm:presLayoutVars>
          <dgm:chMax val="0"/>
          <dgm:chPref val="0"/>
        </dgm:presLayoutVars>
      </dgm:prSet>
      <dgm:spPr/>
    </dgm:pt>
  </dgm:ptLst>
  <dgm:cxnLst>
    <dgm:cxn modelId="{F3E51D35-99FE-4A42-9827-B96521EF94AA}" srcId="{C39B47FA-4EED-4C07-A90B-2A526104682D}" destId="{04F92CAC-51C1-4535-AE56-4EDB207C62A6}" srcOrd="1" destOrd="0" parTransId="{35C9EB6A-0E50-48AD-A3CE-16825B4DEC1B}" sibTransId="{94CBD44F-2EFC-4E0F-9B81-B5309022173A}"/>
    <dgm:cxn modelId="{81F77F72-119C-44E3-AFED-587E3D6F1116}" type="presOf" srcId="{E6931B9B-C626-4470-9366-F2788E663FEA}" destId="{C27EA84D-20D3-4257-825E-BB2E6E14C55B}" srcOrd="0" destOrd="0" presId="urn:microsoft.com/office/officeart/2018/2/layout/IconVerticalSolidList"/>
    <dgm:cxn modelId="{612E0658-16CA-426A-BE9F-2FB19D819E9D}" type="presOf" srcId="{04F92CAC-51C1-4535-AE56-4EDB207C62A6}" destId="{FFABC551-57B0-4345-8E63-E74A95BAC0AB}" srcOrd="0" destOrd="0" presId="urn:microsoft.com/office/officeart/2018/2/layout/IconVerticalSolidList"/>
    <dgm:cxn modelId="{EC37157C-C6FA-441E-B731-D2955B8CEB55}" srcId="{C39B47FA-4EED-4C07-A90B-2A526104682D}" destId="{02A680E2-0C68-4525-BF27-8D26B1FDC99A}" srcOrd="0" destOrd="0" parTransId="{25AA249A-3DC0-43EF-82F9-DEAEE1CFA59D}" sibTransId="{761F48F8-CBB4-4E8C-B1DD-410E3593C542}"/>
    <dgm:cxn modelId="{ADE79998-1C64-4B5A-8A00-DEE60E952BBA}" type="presOf" srcId="{02A680E2-0C68-4525-BF27-8D26B1FDC99A}" destId="{6935990D-596A-40D6-BBB9-181829644903}" srcOrd="0" destOrd="0" presId="urn:microsoft.com/office/officeart/2018/2/layout/IconVerticalSolidList"/>
    <dgm:cxn modelId="{9D59AAAF-542B-4AAD-BD39-703961D2D7A9}" type="presOf" srcId="{C39B47FA-4EED-4C07-A90B-2A526104682D}" destId="{A68E4280-6D8B-4DC3-AF06-0608DC110A83}" srcOrd="0" destOrd="0" presId="urn:microsoft.com/office/officeart/2018/2/layout/IconVerticalSolidList"/>
    <dgm:cxn modelId="{A99195C3-EDFA-4F3F-94FA-749FCD415D5E}" srcId="{C39B47FA-4EED-4C07-A90B-2A526104682D}" destId="{E6931B9B-C626-4470-9366-F2788E663FEA}" srcOrd="2" destOrd="0" parTransId="{65186A8D-E10B-4669-A31D-C29E768B61C2}" sibTransId="{990A6378-B3C3-4E80-9C01-301703E8B554}"/>
    <dgm:cxn modelId="{A01F3540-852D-49A4-B6FF-34A9F4D9D9D0}" type="presParOf" srcId="{A68E4280-6D8B-4DC3-AF06-0608DC110A83}" destId="{32722111-B216-427A-BB96-768A41B35553}" srcOrd="0" destOrd="0" presId="urn:microsoft.com/office/officeart/2018/2/layout/IconVerticalSolidList"/>
    <dgm:cxn modelId="{BF3DFD89-F041-4C37-AAF9-A975081551D9}" type="presParOf" srcId="{32722111-B216-427A-BB96-768A41B35553}" destId="{E68A1F78-2295-4126-986C-3DEB05B969F2}" srcOrd="0" destOrd="0" presId="urn:microsoft.com/office/officeart/2018/2/layout/IconVerticalSolidList"/>
    <dgm:cxn modelId="{995BC84D-850A-458D-9B23-AA4011DCD501}" type="presParOf" srcId="{32722111-B216-427A-BB96-768A41B35553}" destId="{FA33CCA1-9A04-4342-B0A3-25EBBF90CBE5}" srcOrd="1" destOrd="0" presId="urn:microsoft.com/office/officeart/2018/2/layout/IconVerticalSolidList"/>
    <dgm:cxn modelId="{94A18AB3-4905-436C-ACCB-96BFEA2BCC1B}" type="presParOf" srcId="{32722111-B216-427A-BB96-768A41B35553}" destId="{8FE8732F-42A7-43C1-8803-1500A3D28FD1}" srcOrd="2" destOrd="0" presId="urn:microsoft.com/office/officeart/2018/2/layout/IconVerticalSolidList"/>
    <dgm:cxn modelId="{262F3A0D-A2C7-4F70-AD44-FFDF60E40EA0}" type="presParOf" srcId="{32722111-B216-427A-BB96-768A41B35553}" destId="{6935990D-596A-40D6-BBB9-181829644903}" srcOrd="3" destOrd="0" presId="urn:microsoft.com/office/officeart/2018/2/layout/IconVerticalSolidList"/>
    <dgm:cxn modelId="{F85196A3-0F30-4706-B040-3F5CB60083FC}" type="presParOf" srcId="{A68E4280-6D8B-4DC3-AF06-0608DC110A83}" destId="{F6390227-6BE1-4AF0-9CD9-24CF310E7AD5}" srcOrd="1" destOrd="0" presId="urn:microsoft.com/office/officeart/2018/2/layout/IconVerticalSolidList"/>
    <dgm:cxn modelId="{2DECFDC2-CDF3-4438-B680-EE3B193EF70F}" type="presParOf" srcId="{A68E4280-6D8B-4DC3-AF06-0608DC110A83}" destId="{44D33E13-6D63-4F2A-A664-09D4D45AA64A}" srcOrd="2" destOrd="0" presId="urn:microsoft.com/office/officeart/2018/2/layout/IconVerticalSolidList"/>
    <dgm:cxn modelId="{F817195B-988E-45C8-8367-6CA1418706A3}" type="presParOf" srcId="{44D33E13-6D63-4F2A-A664-09D4D45AA64A}" destId="{D9E7C95A-E63C-4A7C-93E6-84FAD8B5424F}" srcOrd="0" destOrd="0" presId="urn:microsoft.com/office/officeart/2018/2/layout/IconVerticalSolidList"/>
    <dgm:cxn modelId="{BEF7FC9D-CE33-4FA7-836C-1E9B90956F76}" type="presParOf" srcId="{44D33E13-6D63-4F2A-A664-09D4D45AA64A}" destId="{05372CD6-A21E-4C04-9569-EBE3E121336D}" srcOrd="1" destOrd="0" presId="urn:microsoft.com/office/officeart/2018/2/layout/IconVerticalSolidList"/>
    <dgm:cxn modelId="{3907FF2C-907B-4D8A-B783-4731F74D97C5}" type="presParOf" srcId="{44D33E13-6D63-4F2A-A664-09D4D45AA64A}" destId="{7C5E9901-20A8-49CC-95F2-548827FA5752}" srcOrd="2" destOrd="0" presId="urn:microsoft.com/office/officeart/2018/2/layout/IconVerticalSolidList"/>
    <dgm:cxn modelId="{999C6EC9-9C9D-4360-A6C2-AAEC36E40010}" type="presParOf" srcId="{44D33E13-6D63-4F2A-A664-09D4D45AA64A}" destId="{FFABC551-57B0-4345-8E63-E74A95BAC0AB}" srcOrd="3" destOrd="0" presId="urn:microsoft.com/office/officeart/2018/2/layout/IconVerticalSolidList"/>
    <dgm:cxn modelId="{330EE59D-E9C1-4D8F-8245-43F7EB8EA3D7}" type="presParOf" srcId="{A68E4280-6D8B-4DC3-AF06-0608DC110A83}" destId="{3D32C8D5-D581-4ADA-A6C0-E3D756B7A3D7}" srcOrd="3" destOrd="0" presId="urn:microsoft.com/office/officeart/2018/2/layout/IconVerticalSolidList"/>
    <dgm:cxn modelId="{E12C3AF0-AC29-4537-9358-0B4326738BBB}" type="presParOf" srcId="{A68E4280-6D8B-4DC3-AF06-0608DC110A83}" destId="{6676666F-CC3D-4257-9E2C-3FA9E1B0D754}" srcOrd="4" destOrd="0" presId="urn:microsoft.com/office/officeart/2018/2/layout/IconVerticalSolidList"/>
    <dgm:cxn modelId="{1092D791-3553-48C3-875E-966281AE64FA}" type="presParOf" srcId="{6676666F-CC3D-4257-9E2C-3FA9E1B0D754}" destId="{08ED5365-935D-4757-B4EA-0679E6892175}" srcOrd="0" destOrd="0" presId="urn:microsoft.com/office/officeart/2018/2/layout/IconVerticalSolidList"/>
    <dgm:cxn modelId="{DB565250-4371-4992-8EC8-EF435BAA59F8}" type="presParOf" srcId="{6676666F-CC3D-4257-9E2C-3FA9E1B0D754}" destId="{2396DFE6-DADC-4CE8-9549-17D708705B30}" srcOrd="1" destOrd="0" presId="urn:microsoft.com/office/officeart/2018/2/layout/IconVerticalSolidList"/>
    <dgm:cxn modelId="{F661D834-706C-440B-9774-F146F79FC282}" type="presParOf" srcId="{6676666F-CC3D-4257-9E2C-3FA9E1B0D754}" destId="{1162CD74-D65E-4725-B3F5-69227BBE542F}" srcOrd="2" destOrd="0" presId="urn:microsoft.com/office/officeart/2018/2/layout/IconVerticalSolidList"/>
    <dgm:cxn modelId="{B5EEE8E8-E8CE-45DF-B374-73125D9C4094}" type="presParOf" srcId="{6676666F-CC3D-4257-9E2C-3FA9E1B0D754}" destId="{C27EA84D-20D3-4257-825E-BB2E6E14C55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857A24-3FC8-4708-9594-9F9EB293D4B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09B106E-5A87-438B-B4CB-0E200FA65456}">
      <dgm:prSet custT="1"/>
      <dgm:spPr/>
      <dgm:t>
        <a:bodyPr/>
        <a:lstStyle/>
        <a:p>
          <a:pPr>
            <a:lnSpc>
              <a:spcPct val="100000"/>
            </a:lnSpc>
          </a:pPr>
          <a:r>
            <a:rPr lang="en-US" sz="2400" dirty="0">
              <a:latin typeface="+mn-lt"/>
            </a:rPr>
            <a:t>Helps measure whether the PDP is meeting its objectives</a:t>
          </a:r>
        </a:p>
      </dgm:t>
      <dgm:extLst>
        <a:ext uri="{E40237B7-FDA0-4F09-8148-C483321AD2D9}">
          <dgm14:cNvPr xmlns:dgm14="http://schemas.microsoft.com/office/drawing/2010/diagram" id="0" name="" descr="Helps measure whether the PDP is &#10;meeting its objectives&#10;Demonstrates program progress &#10;and effectiveness over time&#10;Used by Congress to determine future &#10;program funding&#10;Required under the Government Performance and Results Act (GPRA)"/>
        </a:ext>
      </dgm:extLst>
    </dgm:pt>
    <dgm:pt modelId="{B4110452-3984-4B20-97C7-F0858C92C886}" type="parTrans" cxnId="{DB8D9267-4523-4496-8148-5DCFFD966DEC}">
      <dgm:prSet/>
      <dgm:spPr/>
      <dgm:t>
        <a:bodyPr/>
        <a:lstStyle/>
        <a:p>
          <a:endParaRPr lang="en-US"/>
        </a:p>
      </dgm:t>
    </dgm:pt>
    <dgm:pt modelId="{00845EF5-3A7B-472B-941C-C479D6CF1C73}" type="sibTrans" cxnId="{DB8D9267-4523-4496-8148-5DCFFD966DEC}">
      <dgm:prSet/>
      <dgm:spPr/>
      <dgm:t>
        <a:bodyPr/>
        <a:lstStyle/>
        <a:p>
          <a:endParaRPr lang="en-US"/>
        </a:p>
      </dgm:t>
    </dgm:pt>
    <dgm:pt modelId="{F743D0AE-264C-48EB-85FF-E246792090BE}">
      <dgm:prSet custT="1"/>
      <dgm:spPr/>
      <dgm:t>
        <a:bodyPr/>
        <a:lstStyle/>
        <a:p>
          <a:pPr>
            <a:lnSpc>
              <a:spcPct val="100000"/>
            </a:lnSpc>
          </a:pPr>
          <a:r>
            <a:rPr lang="en-US" sz="2400" dirty="0">
              <a:latin typeface="+mn-lt"/>
            </a:rPr>
            <a:t>Demonstrates program progress and effectiveness over time</a:t>
          </a:r>
        </a:p>
      </dgm:t>
      <dgm:extLst>
        <a:ext uri="{E40237B7-FDA0-4F09-8148-C483321AD2D9}">
          <dgm14:cNvPr xmlns:dgm14="http://schemas.microsoft.com/office/drawing/2010/diagram" id="0" name="" descr="Helps measure whether the PDP is &#10;meeting its objectives&#10;Demonstrates program progress &#10;and effectiveness over time&#10;Used by Congress to determine future &#10;program funding&#10;Required under the Government Performance and Results Act (GPRA)"/>
        </a:ext>
      </dgm:extLst>
    </dgm:pt>
    <dgm:pt modelId="{03FA95DE-F2E1-488F-8E18-E60EE70E301B}" type="parTrans" cxnId="{6F51AE08-F2B6-4561-AC59-2C03EADAC341}">
      <dgm:prSet/>
      <dgm:spPr/>
      <dgm:t>
        <a:bodyPr/>
        <a:lstStyle/>
        <a:p>
          <a:endParaRPr lang="en-US"/>
        </a:p>
      </dgm:t>
    </dgm:pt>
    <dgm:pt modelId="{D54EB71F-6417-4B0A-A1BD-D3BE8A7F11C1}" type="sibTrans" cxnId="{6F51AE08-F2B6-4561-AC59-2C03EADAC341}">
      <dgm:prSet/>
      <dgm:spPr/>
      <dgm:t>
        <a:bodyPr/>
        <a:lstStyle/>
        <a:p>
          <a:endParaRPr lang="en-US"/>
        </a:p>
      </dgm:t>
    </dgm:pt>
    <dgm:pt modelId="{BCB4447F-40E2-4698-A61E-6D8666290360}">
      <dgm:prSet custT="1"/>
      <dgm:spPr/>
      <dgm:t>
        <a:bodyPr/>
        <a:lstStyle/>
        <a:p>
          <a:pPr>
            <a:lnSpc>
              <a:spcPct val="100000"/>
            </a:lnSpc>
          </a:pPr>
          <a:r>
            <a:rPr lang="en-US" sz="2400" dirty="0">
              <a:latin typeface="+mn-lt"/>
            </a:rPr>
            <a:t>Used by Congress to determine future program funding</a:t>
          </a:r>
        </a:p>
      </dgm:t>
      <dgm:extLst>
        <a:ext uri="{E40237B7-FDA0-4F09-8148-C483321AD2D9}">
          <dgm14:cNvPr xmlns:dgm14="http://schemas.microsoft.com/office/drawing/2010/diagram" id="0" name="" descr="Helps measure whether the PDP is &#10;meeting its objectives&#10;Demonstrates program progress &#10;and effectiveness over time&#10;Used by Congress to determine future &#10;program funding&#10;Required under the Government Performance and Results Act (GPRA)"/>
        </a:ext>
      </dgm:extLst>
    </dgm:pt>
    <dgm:pt modelId="{A1134A48-95B6-4111-ABA0-1FDFC75BCEF9}" type="parTrans" cxnId="{CDB48A68-445F-4AE2-A274-56AE087F4D1E}">
      <dgm:prSet/>
      <dgm:spPr/>
      <dgm:t>
        <a:bodyPr/>
        <a:lstStyle/>
        <a:p>
          <a:endParaRPr lang="en-US"/>
        </a:p>
      </dgm:t>
    </dgm:pt>
    <dgm:pt modelId="{7EA9FA9C-C9F4-4263-8B8C-EBE27F82DD93}" type="sibTrans" cxnId="{CDB48A68-445F-4AE2-A274-56AE087F4D1E}">
      <dgm:prSet/>
      <dgm:spPr/>
      <dgm:t>
        <a:bodyPr/>
        <a:lstStyle/>
        <a:p>
          <a:endParaRPr lang="en-US"/>
        </a:p>
      </dgm:t>
    </dgm:pt>
    <dgm:pt modelId="{C841AFF2-ED40-407A-9A0A-7318DC0B38B9}">
      <dgm:prSet custT="1"/>
      <dgm:spPr/>
      <dgm:t>
        <a:bodyPr/>
        <a:lstStyle/>
        <a:p>
          <a:pPr>
            <a:lnSpc>
              <a:spcPct val="100000"/>
            </a:lnSpc>
          </a:pPr>
          <a:r>
            <a:rPr lang="en-US" sz="2400" dirty="0">
              <a:latin typeface="+mn-lt"/>
            </a:rPr>
            <a:t>Required under the Government Performance and Results Act (GPRA)</a:t>
          </a:r>
        </a:p>
      </dgm:t>
      <dgm:extLst>
        <a:ext uri="{E40237B7-FDA0-4F09-8148-C483321AD2D9}">
          <dgm14:cNvPr xmlns:dgm14="http://schemas.microsoft.com/office/drawing/2010/diagram" id="0" name="" descr="Helps measure whether the PDP is &#10;meeting its objectives&#10;Demonstrates program progress &#10;and effectiveness over time&#10;Used by Congress to determine future &#10;program funding&#10;Required under the Government Performance and Results Act (GPRA)"/>
        </a:ext>
      </dgm:extLst>
    </dgm:pt>
    <dgm:pt modelId="{4D086C1E-8E5C-4E32-B788-425A2983A4CB}" type="parTrans" cxnId="{2EEAC047-7F5D-41F5-ABC8-9482B8942BAA}">
      <dgm:prSet/>
      <dgm:spPr/>
      <dgm:t>
        <a:bodyPr/>
        <a:lstStyle/>
        <a:p>
          <a:endParaRPr lang="en-US"/>
        </a:p>
      </dgm:t>
    </dgm:pt>
    <dgm:pt modelId="{0B05D8DD-ED8C-4C09-A788-1082E23828B3}" type="sibTrans" cxnId="{2EEAC047-7F5D-41F5-ABC8-9482B8942BAA}">
      <dgm:prSet/>
      <dgm:spPr/>
      <dgm:t>
        <a:bodyPr/>
        <a:lstStyle/>
        <a:p>
          <a:endParaRPr lang="en-US"/>
        </a:p>
      </dgm:t>
    </dgm:pt>
    <dgm:pt modelId="{AD6271C9-39B0-44F4-807A-ECA8B9C94927}" type="pres">
      <dgm:prSet presAssocID="{F0857A24-3FC8-4708-9594-9F9EB293D4BC}" presName="root" presStyleCnt="0">
        <dgm:presLayoutVars>
          <dgm:dir/>
          <dgm:resizeHandles val="exact"/>
        </dgm:presLayoutVars>
      </dgm:prSet>
      <dgm:spPr/>
    </dgm:pt>
    <dgm:pt modelId="{474CACB5-ECED-40C3-82B2-E7D7A8BDCC87}" type="pres">
      <dgm:prSet presAssocID="{409B106E-5A87-438B-B4CB-0E200FA65456}" presName="compNode" presStyleCnt="0"/>
      <dgm:spPr/>
    </dgm:pt>
    <dgm:pt modelId="{84FC2D1A-8027-4136-88AC-B0B064A284F2}" type="pres">
      <dgm:prSet presAssocID="{409B106E-5A87-438B-B4CB-0E200FA65456}" presName="bgRect" presStyleLbl="bgShp" presStyleIdx="0" presStyleCnt="4"/>
      <dgm:spPr/>
    </dgm:pt>
    <dgm:pt modelId="{9BA6CF08-FBCD-4CF2-8610-6786206008F6}" type="pres">
      <dgm:prSet presAssocID="{409B106E-5A87-438B-B4CB-0E200FA6545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FC6494E7-9ECF-4F66-8C47-2BA519D19E10}" type="pres">
      <dgm:prSet presAssocID="{409B106E-5A87-438B-B4CB-0E200FA65456}" presName="spaceRect" presStyleCnt="0"/>
      <dgm:spPr/>
    </dgm:pt>
    <dgm:pt modelId="{B1899435-36F8-4921-9333-12FF13684641}" type="pres">
      <dgm:prSet presAssocID="{409B106E-5A87-438B-B4CB-0E200FA65456}" presName="parTx" presStyleLbl="revTx" presStyleIdx="0" presStyleCnt="4">
        <dgm:presLayoutVars>
          <dgm:chMax val="0"/>
          <dgm:chPref val="0"/>
        </dgm:presLayoutVars>
      </dgm:prSet>
      <dgm:spPr/>
    </dgm:pt>
    <dgm:pt modelId="{F9DA6B84-7F02-4BBF-8E38-4533647D3116}" type="pres">
      <dgm:prSet presAssocID="{00845EF5-3A7B-472B-941C-C479D6CF1C73}" presName="sibTrans" presStyleCnt="0"/>
      <dgm:spPr/>
    </dgm:pt>
    <dgm:pt modelId="{C8DFF171-56E9-4DA5-9355-921D778A9C26}" type="pres">
      <dgm:prSet presAssocID="{F743D0AE-264C-48EB-85FF-E246792090BE}" presName="compNode" presStyleCnt="0"/>
      <dgm:spPr/>
    </dgm:pt>
    <dgm:pt modelId="{DCA75966-58CA-4D1B-BF2F-D0F2AC30351F}" type="pres">
      <dgm:prSet presAssocID="{F743D0AE-264C-48EB-85FF-E246792090BE}" presName="bgRect" presStyleLbl="bgShp" presStyleIdx="1" presStyleCnt="4"/>
      <dgm:spPr/>
    </dgm:pt>
    <dgm:pt modelId="{D4A7FE65-5165-4401-9EB1-01FE5CF25EE8}" type="pres">
      <dgm:prSet presAssocID="{F743D0AE-264C-48EB-85FF-E246792090B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urglass"/>
        </a:ext>
      </dgm:extLst>
    </dgm:pt>
    <dgm:pt modelId="{7D702087-AC57-47F8-B72F-681EAB5B5350}" type="pres">
      <dgm:prSet presAssocID="{F743D0AE-264C-48EB-85FF-E246792090BE}" presName="spaceRect" presStyleCnt="0"/>
      <dgm:spPr/>
    </dgm:pt>
    <dgm:pt modelId="{880E5307-7442-4B08-95CA-B420C873A177}" type="pres">
      <dgm:prSet presAssocID="{F743D0AE-264C-48EB-85FF-E246792090BE}" presName="parTx" presStyleLbl="revTx" presStyleIdx="1" presStyleCnt="4">
        <dgm:presLayoutVars>
          <dgm:chMax val="0"/>
          <dgm:chPref val="0"/>
        </dgm:presLayoutVars>
      </dgm:prSet>
      <dgm:spPr/>
    </dgm:pt>
    <dgm:pt modelId="{28E16D80-CEF5-42A3-A887-80908273BD95}" type="pres">
      <dgm:prSet presAssocID="{D54EB71F-6417-4B0A-A1BD-D3BE8A7F11C1}" presName="sibTrans" presStyleCnt="0"/>
      <dgm:spPr/>
    </dgm:pt>
    <dgm:pt modelId="{9AD73EF3-7AD1-4F6A-945E-36C2B25ECA40}" type="pres">
      <dgm:prSet presAssocID="{BCB4447F-40E2-4698-A61E-6D8666290360}" presName="compNode" presStyleCnt="0"/>
      <dgm:spPr/>
    </dgm:pt>
    <dgm:pt modelId="{80D324D2-1603-4A94-A7BF-A04D2210B804}" type="pres">
      <dgm:prSet presAssocID="{BCB4447F-40E2-4698-A61E-6D8666290360}" presName="bgRect" presStyleLbl="bgShp" presStyleIdx="2" presStyleCnt="4"/>
      <dgm:spPr/>
    </dgm:pt>
    <dgm:pt modelId="{6D49518B-8365-4CA3-ADE6-AE2C84438DB2}" type="pres">
      <dgm:prSet presAssocID="{BCB4447F-40E2-4698-A61E-6D866629036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46064BD5-D5B7-46ED-B8D9-6E87A53BF2D2}" type="pres">
      <dgm:prSet presAssocID="{BCB4447F-40E2-4698-A61E-6D8666290360}" presName="spaceRect" presStyleCnt="0"/>
      <dgm:spPr/>
    </dgm:pt>
    <dgm:pt modelId="{9C4B2B2D-58A5-417A-B671-85F5AD32298F}" type="pres">
      <dgm:prSet presAssocID="{BCB4447F-40E2-4698-A61E-6D8666290360}" presName="parTx" presStyleLbl="revTx" presStyleIdx="2" presStyleCnt="4">
        <dgm:presLayoutVars>
          <dgm:chMax val="0"/>
          <dgm:chPref val="0"/>
        </dgm:presLayoutVars>
      </dgm:prSet>
      <dgm:spPr/>
    </dgm:pt>
    <dgm:pt modelId="{C60175F6-F4E3-4901-A59B-C9172ADC6733}" type="pres">
      <dgm:prSet presAssocID="{7EA9FA9C-C9F4-4263-8B8C-EBE27F82DD93}" presName="sibTrans" presStyleCnt="0"/>
      <dgm:spPr/>
    </dgm:pt>
    <dgm:pt modelId="{43DB08AE-7384-4380-86C6-D56B66A2C879}" type="pres">
      <dgm:prSet presAssocID="{C841AFF2-ED40-407A-9A0A-7318DC0B38B9}" presName="compNode" presStyleCnt="0"/>
      <dgm:spPr/>
    </dgm:pt>
    <dgm:pt modelId="{8F680945-A52C-4C44-ABB8-8C25498A3A1E}" type="pres">
      <dgm:prSet presAssocID="{C841AFF2-ED40-407A-9A0A-7318DC0B38B9}" presName="bgRect" presStyleLbl="bgShp" presStyleIdx="3" presStyleCnt="4"/>
      <dgm:spPr/>
    </dgm:pt>
    <dgm:pt modelId="{8510B0D6-8622-4162-B32C-490EE3C0E1D4}" type="pres">
      <dgm:prSet presAssocID="{C841AFF2-ED40-407A-9A0A-7318DC0B38B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nk"/>
        </a:ext>
      </dgm:extLst>
    </dgm:pt>
    <dgm:pt modelId="{05EF219B-B321-4A6D-ABCA-6180658B4194}" type="pres">
      <dgm:prSet presAssocID="{C841AFF2-ED40-407A-9A0A-7318DC0B38B9}" presName="spaceRect" presStyleCnt="0"/>
      <dgm:spPr/>
    </dgm:pt>
    <dgm:pt modelId="{A23B45FD-9ED5-4F18-93EC-6C9F1D8D017A}" type="pres">
      <dgm:prSet presAssocID="{C841AFF2-ED40-407A-9A0A-7318DC0B38B9}" presName="parTx" presStyleLbl="revTx" presStyleIdx="3" presStyleCnt="4">
        <dgm:presLayoutVars>
          <dgm:chMax val="0"/>
          <dgm:chPref val="0"/>
        </dgm:presLayoutVars>
      </dgm:prSet>
      <dgm:spPr/>
    </dgm:pt>
  </dgm:ptLst>
  <dgm:cxnLst>
    <dgm:cxn modelId="{6F51AE08-F2B6-4561-AC59-2C03EADAC341}" srcId="{F0857A24-3FC8-4708-9594-9F9EB293D4BC}" destId="{F743D0AE-264C-48EB-85FF-E246792090BE}" srcOrd="1" destOrd="0" parTransId="{03FA95DE-F2E1-488F-8E18-E60EE70E301B}" sibTransId="{D54EB71F-6417-4B0A-A1BD-D3BE8A7F11C1}"/>
    <dgm:cxn modelId="{DB8D9267-4523-4496-8148-5DCFFD966DEC}" srcId="{F0857A24-3FC8-4708-9594-9F9EB293D4BC}" destId="{409B106E-5A87-438B-B4CB-0E200FA65456}" srcOrd="0" destOrd="0" parTransId="{B4110452-3984-4B20-97C7-F0858C92C886}" sibTransId="{00845EF5-3A7B-472B-941C-C479D6CF1C73}"/>
    <dgm:cxn modelId="{2EEAC047-7F5D-41F5-ABC8-9482B8942BAA}" srcId="{F0857A24-3FC8-4708-9594-9F9EB293D4BC}" destId="{C841AFF2-ED40-407A-9A0A-7318DC0B38B9}" srcOrd="3" destOrd="0" parTransId="{4D086C1E-8E5C-4E32-B788-425A2983A4CB}" sibTransId="{0B05D8DD-ED8C-4C09-A788-1082E23828B3}"/>
    <dgm:cxn modelId="{CDB48A68-445F-4AE2-A274-56AE087F4D1E}" srcId="{F0857A24-3FC8-4708-9594-9F9EB293D4BC}" destId="{BCB4447F-40E2-4698-A61E-6D8666290360}" srcOrd="2" destOrd="0" parTransId="{A1134A48-95B6-4111-ABA0-1FDFC75BCEF9}" sibTransId="{7EA9FA9C-C9F4-4263-8B8C-EBE27F82DD93}"/>
    <dgm:cxn modelId="{9C797A49-77D2-45B8-85D4-7585062C3170}" type="presOf" srcId="{F0857A24-3FC8-4708-9594-9F9EB293D4BC}" destId="{AD6271C9-39B0-44F4-807A-ECA8B9C94927}" srcOrd="0" destOrd="0" presId="urn:microsoft.com/office/officeart/2018/2/layout/IconVerticalSolidList"/>
    <dgm:cxn modelId="{BFD12C52-D5AF-416B-9C2E-5FD8A90098C2}" type="presOf" srcId="{C841AFF2-ED40-407A-9A0A-7318DC0B38B9}" destId="{A23B45FD-9ED5-4F18-93EC-6C9F1D8D017A}" srcOrd="0" destOrd="0" presId="urn:microsoft.com/office/officeart/2018/2/layout/IconVerticalSolidList"/>
    <dgm:cxn modelId="{05041190-20B5-458D-B5B9-99A9045B3927}" type="presOf" srcId="{F743D0AE-264C-48EB-85FF-E246792090BE}" destId="{880E5307-7442-4B08-95CA-B420C873A177}" srcOrd="0" destOrd="0" presId="urn:microsoft.com/office/officeart/2018/2/layout/IconVerticalSolidList"/>
    <dgm:cxn modelId="{AA7A3ACC-5FC9-460D-BFD9-47924FDEC9B8}" type="presOf" srcId="{409B106E-5A87-438B-B4CB-0E200FA65456}" destId="{B1899435-36F8-4921-9333-12FF13684641}" srcOrd="0" destOrd="0" presId="urn:microsoft.com/office/officeart/2018/2/layout/IconVerticalSolidList"/>
    <dgm:cxn modelId="{E7F4A5D8-AF6A-4D4D-8E99-AB65C30A2489}" type="presOf" srcId="{BCB4447F-40E2-4698-A61E-6D8666290360}" destId="{9C4B2B2D-58A5-417A-B671-85F5AD32298F}" srcOrd="0" destOrd="0" presId="urn:microsoft.com/office/officeart/2018/2/layout/IconVerticalSolidList"/>
    <dgm:cxn modelId="{5E4692BF-BC75-4B3F-A879-DB56D32897DE}" type="presParOf" srcId="{AD6271C9-39B0-44F4-807A-ECA8B9C94927}" destId="{474CACB5-ECED-40C3-82B2-E7D7A8BDCC87}" srcOrd="0" destOrd="0" presId="urn:microsoft.com/office/officeart/2018/2/layout/IconVerticalSolidList"/>
    <dgm:cxn modelId="{806005D5-CD5E-4447-8039-7092933D7F80}" type="presParOf" srcId="{474CACB5-ECED-40C3-82B2-E7D7A8BDCC87}" destId="{84FC2D1A-8027-4136-88AC-B0B064A284F2}" srcOrd="0" destOrd="0" presId="urn:microsoft.com/office/officeart/2018/2/layout/IconVerticalSolidList"/>
    <dgm:cxn modelId="{BA473717-43F0-4BAC-9ACF-17044E7B2EAD}" type="presParOf" srcId="{474CACB5-ECED-40C3-82B2-E7D7A8BDCC87}" destId="{9BA6CF08-FBCD-4CF2-8610-6786206008F6}" srcOrd="1" destOrd="0" presId="urn:microsoft.com/office/officeart/2018/2/layout/IconVerticalSolidList"/>
    <dgm:cxn modelId="{BD1171DF-966C-438C-AFE8-9B247D0C26E3}" type="presParOf" srcId="{474CACB5-ECED-40C3-82B2-E7D7A8BDCC87}" destId="{FC6494E7-9ECF-4F66-8C47-2BA519D19E10}" srcOrd="2" destOrd="0" presId="urn:microsoft.com/office/officeart/2018/2/layout/IconVerticalSolidList"/>
    <dgm:cxn modelId="{72F027B1-9B4D-4AE3-8116-B77BA028AF9E}" type="presParOf" srcId="{474CACB5-ECED-40C3-82B2-E7D7A8BDCC87}" destId="{B1899435-36F8-4921-9333-12FF13684641}" srcOrd="3" destOrd="0" presId="urn:microsoft.com/office/officeart/2018/2/layout/IconVerticalSolidList"/>
    <dgm:cxn modelId="{E29E1486-08A4-434C-80DA-C3A153378A18}" type="presParOf" srcId="{AD6271C9-39B0-44F4-807A-ECA8B9C94927}" destId="{F9DA6B84-7F02-4BBF-8E38-4533647D3116}" srcOrd="1" destOrd="0" presId="urn:microsoft.com/office/officeart/2018/2/layout/IconVerticalSolidList"/>
    <dgm:cxn modelId="{8A50489F-E492-4CFF-94BF-B11F6E5FC996}" type="presParOf" srcId="{AD6271C9-39B0-44F4-807A-ECA8B9C94927}" destId="{C8DFF171-56E9-4DA5-9355-921D778A9C26}" srcOrd="2" destOrd="0" presId="urn:microsoft.com/office/officeart/2018/2/layout/IconVerticalSolidList"/>
    <dgm:cxn modelId="{66DA1F9D-F8FF-4ED4-838A-C14C947AD283}" type="presParOf" srcId="{C8DFF171-56E9-4DA5-9355-921D778A9C26}" destId="{DCA75966-58CA-4D1B-BF2F-D0F2AC30351F}" srcOrd="0" destOrd="0" presId="urn:microsoft.com/office/officeart/2018/2/layout/IconVerticalSolidList"/>
    <dgm:cxn modelId="{32CEF748-32BA-4546-9772-F30D15862231}" type="presParOf" srcId="{C8DFF171-56E9-4DA5-9355-921D778A9C26}" destId="{D4A7FE65-5165-4401-9EB1-01FE5CF25EE8}" srcOrd="1" destOrd="0" presId="urn:microsoft.com/office/officeart/2018/2/layout/IconVerticalSolidList"/>
    <dgm:cxn modelId="{B77861FA-B4F4-412F-8C40-A24C84261017}" type="presParOf" srcId="{C8DFF171-56E9-4DA5-9355-921D778A9C26}" destId="{7D702087-AC57-47F8-B72F-681EAB5B5350}" srcOrd="2" destOrd="0" presId="urn:microsoft.com/office/officeart/2018/2/layout/IconVerticalSolidList"/>
    <dgm:cxn modelId="{C1E4AC59-1080-4153-9694-0E1CDF078895}" type="presParOf" srcId="{C8DFF171-56E9-4DA5-9355-921D778A9C26}" destId="{880E5307-7442-4B08-95CA-B420C873A177}" srcOrd="3" destOrd="0" presId="urn:microsoft.com/office/officeart/2018/2/layout/IconVerticalSolidList"/>
    <dgm:cxn modelId="{624165D0-E39D-426B-AAE7-2F422E159B48}" type="presParOf" srcId="{AD6271C9-39B0-44F4-807A-ECA8B9C94927}" destId="{28E16D80-CEF5-42A3-A887-80908273BD95}" srcOrd="3" destOrd="0" presId="urn:microsoft.com/office/officeart/2018/2/layout/IconVerticalSolidList"/>
    <dgm:cxn modelId="{A8BC3ED2-0022-4BF0-8577-9D3DF324E17C}" type="presParOf" srcId="{AD6271C9-39B0-44F4-807A-ECA8B9C94927}" destId="{9AD73EF3-7AD1-4F6A-945E-36C2B25ECA40}" srcOrd="4" destOrd="0" presId="urn:microsoft.com/office/officeart/2018/2/layout/IconVerticalSolidList"/>
    <dgm:cxn modelId="{E1A542E2-AD1A-453D-A474-0E4F59B7A56F}" type="presParOf" srcId="{9AD73EF3-7AD1-4F6A-945E-36C2B25ECA40}" destId="{80D324D2-1603-4A94-A7BF-A04D2210B804}" srcOrd="0" destOrd="0" presId="urn:microsoft.com/office/officeart/2018/2/layout/IconVerticalSolidList"/>
    <dgm:cxn modelId="{81ECBB04-6553-4611-BE88-967F1B492018}" type="presParOf" srcId="{9AD73EF3-7AD1-4F6A-945E-36C2B25ECA40}" destId="{6D49518B-8365-4CA3-ADE6-AE2C84438DB2}" srcOrd="1" destOrd="0" presId="urn:microsoft.com/office/officeart/2018/2/layout/IconVerticalSolidList"/>
    <dgm:cxn modelId="{C52DE62F-D3AB-49EB-8BD2-A05D71E6BA4F}" type="presParOf" srcId="{9AD73EF3-7AD1-4F6A-945E-36C2B25ECA40}" destId="{46064BD5-D5B7-46ED-B8D9-6E87A53BF2D2}" srcOrd="2" destOrd="0" presId="urn:microsoft.com/office/officeart/2018/2/layout/IconVerticalSolidList"/>
    <dgm:cxn modelId="{6EEDC067-5380-402E-936B-BE11864E19BC}" type="presParOf" srcId="{9AD73EF3-7AD1-4F6A-945E-36C2B25ECA40}" destId="{9C4B2B2D-58A5-417A-B671-85F5AD32298F}" srcOrd="3" destOrd="0" presId="urn:microsoft.com/office/officeart/2018/2/layout/IconVerticalSolidList"/>
    <dgm:cxn modelId="{B6FA342A-C057-4765-9FE8-E815B7FC50EC}" type="presParOf" srcId="{AD6271C9-39B0-44F4-807A-ECA8B9C94927}" destId="{C60175F6-F4E3-4901-A59B-C9172ADC6733}" srcOrd="5" destOrd="0" presId="urn:microsoft.com/office/officeart/2018/2/layout/IconVerticalSolidList"/>
    <dgm:cxn modelId="{69D7A9A6-C10A-4E17-8A38-488810D7CD61}" type="presParOf" srcId="{AD6271C9-39B0-44F4-807A-ECA8B9C94927}" destId="{43DB08AE-7384-4380-86C6-D56B66A2C879}" srcOrd="6" destOrd="0" presId="urn:microsoft.com/office/officeart/2018/2/layout/IconVerticalSolidList"/>
    <dgm:cxn modelId="{0E9C8D10-D8C9-4494-B905-F0CBE83DBF0D}" type="presParOf" srcId="{43DB08AE-7384-4380-86C6-D56B66A2C879}" destId="{8F680945-A52C-4C44-ABB8-8C25498A3A1E}" srcOrd="0" destOrd="0" presId="urn:microsoft.com/office/officeart/2018/2/layout/IconVerticalSolidList"/>
    <dgm:cxn modelId="{E3841519-E7C2-4FAA-BFBF-04F68B1EFAB7}" type="presParOf" srcId="{43DB08AE-7384-4380-86C6-D56B66A2C879}" destId="{8510B0D6-8622-4162-B32C-490EE3C0E1D4}" srcOrd="1" destOrd="0" presId="urn:microsoft.com/office/officeart/2018/2/layout/IconVerticalSolidList"/>
    <dgm:cxn modelId="{D46DA97D-8370-4C07-BCA4-5FCA03791206}" type="presParOf" srcId="{43DB08AE-7384-4380-86C6-D56B66A2C879}" destId="{05EF219B-B321-4A6D-ABCA-6180658B4194}" srcOrd="2" destOrd="0" presId="urn:microsoft.com/office/officeart/2018/2/layout/IconVerticalSolidList"/>
    <dgm:cxn modelId="{54444E32-3338-465C-BCB7-D4DD3EF0E4DE}" type="presParOf" srcId="{43DB08AE-7384-4380-86C6-D56B66A2C879}" destId="{A23B45FD-9ED5-4F18-93EC-6C9F1D8D017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1D34C5-9092-44D7-92AE-890C95C6BE18}" type="doc">
      <dgm:prSet loTypeId="urn:microsoft.com/office/officeart/2005/8/layout/StepDownProcess" loCatId="process" qsTypeId="urn:microsoft.com/office/officeart/2005/8/quickstyle/simple4" qsCatId="simple" csTypeId="urn:microsoft.com/office/officeart/2005/8/colors/accent0_3" csCatId="mainScheme" phldr="1"/>
      <dgm:spPr/>
      <dgm:t>
        <a:bodyPr/>
        <a:lstStyle/>
        <a:p>
          <a:endParaRPr lang="en-US"/>
        </a:p>
      </dgm:t>
    </dgm:pt>
    <dgm:pt modelId="{2B86EE53-4C91-4852-BCA4-448A1C22056A}">
      <dgm:prSet custT="1"/>
      <dgm:spPr/>
      <dgm:t>
        <a:bodyPr/>
        <a:lstStyle/>
        <a:p>
          <a:pPr>
            <a:spcAft>
              <a:spcPts val="600"/>
            </a:spcAft>
          </a:pPr>
          <a:r>
            <a:rPr lang="en-US" sz="2400" b="1" dirty="0">
              <a:latin typeface="Aptos" panose="020B0004020202020204" pitchFamily="34" charset="0"/>
            </a:rPr>
            <a:t>Step 1</a:t>
          </a:r>
          <a:r>
            <a:rPr lang="en-US" sz="2400" dirty="0">
              <a:latin typeface="Aptos" panose="020B0004020202020204" pitchFamily="34" charset="0"/>
            </a:rPr>
            <a:t>: Ensure all information in Sections A – I is accurate</a:t>
          </a:r>
        </a:p>
      </dgm:t>
      <dgm:extLst>
        <a:ext uri="{E40237B7-FDA0-4F09-8148-C483321AD2D9}">
          <dgm14:cNvPr xmlns:dgm14="http://schemas.microsoft.com/office/drawing/2010/diagram" id="0" name="" descr="Step 1: Ensure all information in Sections A – I is accurate&#10;Step 2: Complete digital EC or upload PDF EC &#10;Step 3: Enter scholar exit information &#10;(Sect. J) if applicable&#10;Step 4: Save and Submit scholar record"/>
        </a:ext>
      </dgm:extLst>
    </dgm:pt>
    <dgm:pt modelId="{8C3B1CFA-2988-423D-B03E-1AB625A031B9}" type="parTrans" cxnId="{59F1CDEF-C9FA-440F-8B8B-B394F875D325}">
      <dgm:prSet/>
      <dgm:spPr/>
      <dgm:t>
        <a:bodyPr/>
        <a:lstStyle/>
        <a:p>
          <a:pPr>
            <a:spcAft>
              <a:spcPts val="600"/>
            </a:spcAft>
          </a:pPr>
          <a:endParaRPr lang="en-US" sz="1800">
            <a:latin typeface="Aptos" panose="020B0004020202020204" pitchFamily="34" charset="0"/>
          </a:endParaRPr>
        </a:p>
      </dgm:t>
    </dgm:pt>
    <dgm:pt modelId="{9970141A-AB12-4E39-93A6-F024BC4699E9}" type="sibTrans" cxnId="{59F1CDEF-C9FA-440F-8B8B-B394F875D325}">
      <dgm:prSet/>
      <dgm:spPr/>
      <dgm:t>
        <a:bodyPr/>
        <a:lstStyle/>
        <a:p>
          <a:pPr>
            <a:spcAft>
              <a:spcPts val="600"/>
            </a:spcAft>
          </a:pPr>
          <a:endParaRPr lang="en-US" sz="1800">
            <a:latin typeface="Aptos" panose="020B0004020202020204" pitchFamily="34" charset="0"/>
          </a:endParaRPr>
        </a:p>
      </dgm:t>
    </dgm:pt>
    <dgm:pt modelId="{5FEDE9A2-1C2F-4680-9A7C-2BCE0D9A945A}">
      <dgm:prSet custT="1"/>
      <dgm:spPr/>
      <dgm:t>
        <a:bodyPr/>
        <a:lstStyle/>
        <a:p>
          <a:pPr>
            <a:spcAft>
              <a:spcPts val="600"/>
            </a:spcAft>
          </a:pPr>
          <a:r>
            <a:rPr lang="en-US" sz="2400" b="1" dirty="0">
              <a:latin typeface="Aptos" panose="020B0004020202020204" pitchFamily="34" charset="0"/>
            </a:rPr>
            <a:t>Step 2</a:t>
          </a:r>
          <a:r>
            <a:rPr lang="en-US" sz="2400" dirty="0">
              <a:latin typeface="Aptos" panose="020B0004020202020204" pitchFamily="34" charset="0"/>
            </a:rPr>
            <a:t>: Complete digital EC or upload PDF EC </a:t>
          </a:r>
        </a:p>
      </dgm:t>
      <dgm:extLst>
        <a:ext uri="{E40237B7-FDA0-4F09-8148-C483321AD2D9}">
          <dgm14:cNvPr xmlns:dgm14="http://schemas.microsoft.com/office/drawing/2010/diagram" id="0" name="" descr="Step 1: Ensure all information in Sections A – I is accurate&#10;Step 2: Complete digital EC or upload PDF EC &#10;Step 3: Enter scholar exit information &#10;(Sect. J) if applicable&#10;Step 4: Save and Submit scholar record"/>
        </a:ext>
      </dgm:extLst>
    </dgm:pt>
    <dgm:pt modelId="{4E5C675D-E7C2-490E-9E2A-3B9DB70E4D12}" type="parTrans" cxnId="{15767046-7A3D-4458-B52F-23C2D78C4F69}">
      <dgm:prSet/>
      <dgm:spPr/>
      <dgm:t>
        <a:bodyPr/>
        <a:lstStyle/>
        <a:p>
          <a:pPr>
            <a:spcAft>
              <a:spcPts val="600"/>
            </a:spcAft>
          </a:pPr>
          <a:endParaRPr lang="en-US" sz="1800">
            <a:latin typeface="Aptos" panose="020B0004020202020204" pitchFamily="34" charset="0"/>
          </a:endParaRPr>
        </a:p>
      </dgm:t>
    </dgm:pt>
    <dgm:pt modelId="{092D448C-F48F-4501-A729-97D9D174D16A}" type="sibTrans" cxnId="{15767046-7A3D-4458-B52F-23C2D78C4F69}">
      <dgm:prSet/>
      <dgm:spPr/>
      <dgm:t>
        <a:bodyPr/>
        <a:lstStyle/>
        <a:p>
          <a:pPr>
            <a:spcAft>
              <a:spcPts val="600"/>
            </a:spcAft>
          </a:pPr>
          <a:endParaRPr lang="en-US" sz="1800">
            <a:latin typeface="Aptos" panose="020B0004020202020204" pitchFamily="34" charset="0"/>
          </a:endParaRPr>
        </a:p>
      </dgm:t>
    </dgm:pt>
    <dgm:pt modelId="{F0367696-D17A-44F9-B60C-5B63D8658832}">
      <dgm:prSet custT="1"/>
      <dgm:spPr/>
      <dgm:t>
        <a:bodyPr/>
        <a:lstStyle/>
        <a:p>
          <a:pPr>
            <a:spcAft>
              <a:spcPts val="600"/>
            </a:spcAft>
          </a:pPr>
          <a:r>
            <a:rPr lang="en-US" sz="2400" b="1" dirty="0">
              <a:latin typeface="Aptos" panose="020B0004020202020204" pitchFamily="34" charset="0"/>
            </a:rPr>
            <a:t>Step 3</a:t>
          </a:r>
          <a:r>
            <a:rPr lang="en-US" sz="2400" dirty="0">
              <a:latin typeface="Aptos" panose="020B0004020202020204" pitchFamily="34" charset="0"/>
            </a:rPr>
            <a:t>: Enter scholar exit information </a:t>
          </a:r>
          <a:br>
            <a:rPr lang="en-US" sz="2400" dirty="0">
              <a:latin typeface="Aptos" panose="020B0004020202020204" pitchFamily="34" charset="0"/>
            </a:rPr>
          </a:br>
          <a:r>
            <a:rPr lang="en-US" sz="2400" dirty="0">
              <a:latin typeface="Aptos" panose="020B0004020202020204" pitchFamily="34" charset="0"/>
            </a:rPr>
            <a:t>(Sect. J) if applicable</a:t>
          </a:r>
        </a:p>
      </dgm:t>
      <dgm:extLst>
        <a:ext uri="{E40237B7-FDA0-4F09-8148-C483321AD2D9}">
          <dgm14:cNvPr xmlns:dgm14="http://schemas.microsoft.com/office/drawing/2010/diagram" id="0" name="" descr="Step 1: Ensure all information in Sections A – I is accurate&#10;Step 2: Complete digital EC or upload PDF EC &#10;Step 3: Enter scholar exit information &#10;(Sect. J) if applicable&#10;Step 4: Save and Submit scholar record"/>
        </a:ext>
      </dgm:extLst>
    </dgm:pt>
    <dgm:pt modelId="{31E889A6-A7A1-44FB-9B01-319EECE90726}" type="parTrans" cxnId="{7EC77C38-00BF-4F88-BB8C-B65340A1D17D}">
      <dgm:prSet/>
      <dgm:spPr/>
      <dgm:t>
        <a:bodyPr/>
        <a:lstStyle/>
        <a:p>
          <a:pPr>
            <a:spcAft>
              <a:spcPts val="600"/>
            </a:spcAft>
          </a:pPr>
          <a:endParaRPr lang="en-US" sz="1800">
            <a:latin typeface="Aptos" panose="020B0004020202020204" pitchFamily="34" charset="0"/>
          </a:endParaRPr>
        </a:p>
      </dgm:t>
    </dgm:pt>
    <dgm:pt modelId="{EA324272-F08A-4A82-B6C5-BD7CDFD02D2C}" type="sibTrans" cxnId="{7EC77C38-00BF-4F88-BB8C-B65340A1D17D}">
      <dgm:prSet/>
      <dgm:spPr/>
      <dgm:t>
        <a:bodyPr/>
        <a:lstStyle/>
        <a:p>
          <a:pPr>
            <a:spcAft>
              <a:spcPts val="600"/>
            </a:spcAft>
          </a:pPr>
          <a:endParaRPr lang="en-US" sz="1800">
            <a:latin typeface="Aptos" panose="020B0004020202020204" pitchFamily="34" charset="0"/>
          </a:endParaRPr>
        </a:p>
      </dgm:t>
    </dgm:pt>
    <dgm:pt modelId="{65240E91-6CCD-47E4-8CB5-C40B44768B07}">
      <dgm:prSet custT="1"/>
      <dgm:spPr/>
      <dgm:t>
        <a:bodyPr/>
        <a:lstStyle/>
        <a:p>
          <a:pPr>
            <a:spcAft>
              <a:spcPts val="600"/>
            </a:spcAft>
          </a:pPr>
          <a:r>
            <a:rPr lang="en-US" sz="2400" b="1" dirty="0">
              <a:latin typeface="Aptos" panose="020B0004020202020204" pitchFamily="34" charset="0"/>
            </a:rPr>
            <a:t>Step 4</a:t>
          </a:r>
          <a:r>
            <a:rPr lang="en-US" sz="2400" dirty="0">
              <a:latin typeface="Aptos" panose="020B0004020202020204" pitchFamily="34" charset="0"/>
            </a:rPr>
            <a:t>: Save and Submit scholar record</a:t>
          </a:r>
        </a:p>
      </dgm:t>
      <dgm:extLst>
        <a:ext uri="{E40237B7-FDA0-4F09-8148-C483321AD2D9}">
          <dgm14:cNvPr xmlns:dgm14="http://schemas.microsoft.com/office/drawing/2010/diagram" id="0" name="" descr="Step 1: Ensure all information in Sections A – I is accurate&#10;Step 2: Complete digital EC or upload PDF EC &#10;Step 3: Enter scholar exit information &#10;(Sect. J) if applicable&#10;Step 4: Save and Submit scholar record"/>
        </a:ext>
      </dgm:extLst>
    </dgm:pt>
    <dgm:pt modelId="{DE293C51-9AC1-4F0E-B795-77759754363E}" type="parTrans" cxnId="{060640CE-18D2-4F41-BE4D-55259F11E42B}">
      <dgm:prSet/>
      <dgm:spPr/>
      <dgm:t>
        <a:bodyPr/>
        <a:lstStyle/>
        <a:p>
          <a:pPr>
            <a:spcAft>
              <a:spcPts val="600"/>
            </a:spcAft>
          </a:pPr>
          <a:endParaRPr lang="en-US" sz="1800">
            <a:latin typeface="Aptos" panose="020B0004020202020204" pitchFamily="34" charset="0"/>
          </a:endParaRPr>
        </a:p>
      </dgm:t>
    </dgm:pt>
    <dgm:pt modelId="{16B52DA1-D583-4113-8273-17518B74F86A}" type="sibTrans" cxnId="{060640CE-18D2-4F41-BE4D-55259F11E42B}">
      <dgm:prSet/>
      <dgm:spPr/>
      <dgm:t>
        <a:bodyPr/>
        <a:lstStyle/>
        <a:p>
          <a:pPr>
            <a:spcAft>
              <a:spcPts val="600"/>
            </a:spcAft>
          </a:pPr>
          <a:endParaRPr lang="en-US" sz="1800">
            <a:latin typeface="Aptos" panose="020B0004020202020204" pitchFamily="34" charset="0"/>
          </a:endParaRPr>
        </a:p>
      </dgm:t>
    </dgm:pt>
    <dgm:pt modelId="{6B2440D6-B016-4CFC-92E2-995814A554DE}" type="pres">
      <dgm:prSet presAssocID="{851D34C5-9092-44D7-92AE-890C95C6BE18}" presName="rootnode" presStyleCnt="0">
        <dgm:presLayoutVars>
          <dgm:chMax/>
          <dgm:chPref/>
          <dgm:dir/>
          <dgm:animLvl val="lvl"/>
        </dgm:presLayoutVars>
      </dgm:prSet>
      <dgm:spPr/>
    </dgm:pt>
    <dgm:pt modelId="{C523C8E0-E157-489F-B8A7-C21A6964581A}" type="pres">
      <dgm:prSet presAssocID="{2B86EE53-4C91-4852-BCA4-448A1C22056A}" presName="composite" presStyleCnt="0"/>
      <dgm:spPr/>
    </dgm:pt>
    <dgm:pt modelId="{CB121DF1-27FB-4361-A14B-638070497D24}" type="pres">
      <dgm:prSet presAssocID="{2B86EE53-4C91-4852-BCA4-448A1C22056A}" presName="bentUpArrow1" presStyleLbl="alignImgPlace1" presStyleIdx="0" presStyleCnt="3" custLinFactNeighborX="-46816" custLinFactNeighborY="-1780"/>
      <dgm:spPr/>
    </dgm:pt>
    <dgm:pt modelId="{26F41757-201A-4DAC-9A90-8F0FAE7DEDDE}" type="pres">
      <dgm:prSet presAssocID="{2B86EE53-4C91-4852-BCA4-448A1C22056A}" presName="ParentText" presStyleLbl="node1" presStyleIdx="0" presStyleCnt="4" custScaleX="236888">
        <dgm:presLayoutVars>
          <dgm:chMax val="1"/>
          <dgm:chPref val="1"/>
          <dgm:bulletEnabled val="1"/>
        </dgm:presLayoutVars>
      </dgm:prSet>
      <dgm:spPr/>
    </dgm:pt>
    <dgm:pt modelId="{1580013E-49A5-4DF9-BFC5-1D88941F0AE6}" type="pres">
      <dgm:prSet presAssocID="{2B86EE53-4C91-4852-BCA4-448A1C22056A}" presName="ChildText" presStyleLbl="revTx" presStyleIdx="0" presStyleCnt="3" custScaleX="105604" custLinFactX="13407" custLinFactNeighborX="100000" custLinFactNeighborY="-8380">
        <dgm:presLayoutVars>
          <dgm:chMax val="0"/>
          <dgm:chPref val="0"/>
          <dgm:bulletEnabled val="1"/>
        </dgm:presLayoutVars>
      </dgm:prSet>
      <dgm:spPr/>
    </dgm:pt>
    <dgm:pt modelId="{C7E4E064-60EF-4B92-9352-7813F7ADDDCE}" type="pres">
      <dgm:prSet presAssocID="{9970141A-AB12-4E39-93A6-F024BC4699E9}" presName="sibTrans" presStyleCnt="0"/>
      <dgm:spPr/>
    </dgm:pt>
    <dgm:pt modelId="{7EC613EC-0946-4D4B-8908-F8985594EF04}" type="pres">
      <dgm:prSet presAssocID="{5FEDE9A2-1C2F-4680-9A7C-2BCE0D9A945A}" presName="composite" presStyleCnt="0"/>
      <dgm:spPr/>
    </dgm:pt>
    <dgm:pt modelId="{CAAC718A-7314-4465-AA30-EFDAAB63D7C2}" type="pres">
      <dgm:prSet presAssocID="{5FEDE9A2-1C2F-4680-9A7C-2BCE0D9A945A}" presName="bentUpArrow1" presStyleLbl="alignImgPlace1" presStyleIdx="1" presStyleCnt="3" custLinFactNeighborX="-46816" custLinFactNeighborY="-1780"/>
      <dgm:spPr/>
    </dgm:pt>
    <dgm:pt modelId="{4FDBBE4F-8F01-4FA4-B98D-EEB12DD27663}" type="pres">
      <dgm:prSet presAssocID="{5FEDE9A2-1C2F-4680-9A7C-2BCE0D9A945A}" presName="ParentText" presStyleLbl="node1" presStyleIdx="1" presStyleCnt="4" custScaleX="236888">
        <dgm:presLayoutVars>
          <dgm:chMax val="1"/>
          <dgm:chPref val="1"/>
          <dgm:bulletEnabled val="1"/>
        </dgm:presLayoutVars>
      </dgm:prSet>
      <dgm:spPr/>
    </dgm:pt>
    <dgm:pt modelId="{68B9E9A5-2649-40E5-A8E6-D346C79FA6CA}" type="pres">
      <dgm:prSet presAssocID="{5FEDE9A2-1C2F-4680-9A7C-2BCE0D9A945A}" presName="ChildText" presStyleLbl="revTx" presStyleIdx="1" presStyleCnt="3" custLinFactX="16026" custLinFactNeighborX="100000" custLinFactNeighborY="-4458">
        <dgm:presLayoutVars>
          <dgm:chMax val="0"/>
          <dgm:chPref val="0"/>
          <dgm:bulletEnabled val="1"/>
        </dgm:presLayoutVars>
      </dgm:prSet>
      <dgm:spPr/>
    </dgm:pt>
    <dgm:pt modelId="{A72D0AE8-E8DA-4930-8B10-5ABB75B9F9FF}" type="pres">
      <dgm:prSet presAssocID="{092D448C-F48F-4501-A729-97D9D174D16A}" presName="sibTrans" presStyleCnt="0"/>
      <dgm:spPr/>
    </dgm:pt>
    <dgm:pt modelId="{E177A8BF-337C-444F-B7C4-728BBFCC77B4}" type="pres">
      <dgm:prSet presAssocID="{F0367696-D17A-44F9-B60C-5B63D8658832}" presName="composite" presStyleCnt="0"/>
      <dgm:spPr/>
    </dgm:pt>
    <dgm:pt modelId="{7E5D0046-DA30-4D69-A7EB-4F1042D8DC00}" type="pres">
      <dgm:prSet presAssocID="{F0367696-D17A-44F9-B60C-5B63D8658832}" presName="bentUpArrow1" presStyleLbl="alignImgPlace1" presStyleIdx="2" presStyleCnt="3" custLinFactNeighborX="-46816" custLinFactNeighborY="-1780"/>
      <dgm:spPr/>
    </dgm:pt>
    <dgm:pt modelId="{609A904C-BD6F-4607-BB6D-F55FFF7A036C}" type="pres">
      <dgm:prSet presAssocID="{F0367696-D17A-44F9-B60C-5B63D8658832}" presName="ParentText" presStyleLbl="node1" presStyleIdx="2" presStyleCnt="4" custScaleX="236888">
        <dgm:presLayoutVars>
          <dgm:chMax val="1"/>
          <dgm:chPref val="1"/>
          <dgm:bulletEnabled val="1"/>
        </dgm:presLayoutVars>
      </dgm:prSet>
      <dgm:spPr/>
    </dgm:pt>
    <dgm:pt modelId="{BBEF7172-9943-42AC-89B4-0E1E4D802D0F}" type="pres">
      <dgm:prSet presAssocID="{F0367696-D17A-44F9-B60C-5B63D8658832}" presName="ChildText" presStyleLbl="revTx" presStyleIdx="2" presStyleCnt="3">
        <dgm:presLayoutVars>
          <dgm:chMax val="0"/>
          <dgm:chPref val="0"/>
          <dgm:bulletEnabled val="1"/>
        </dgm:presLayoutVars>
      </dgm:prSet>
      <dgm:spPr/>
    </dgm:pt>
    <dgm:pt modelId="{7CA3BDEF-7732-494A-A00C-B0F162DA56E4}" type="pres">
      <dgm:prSet presAssocID="{EA324272-F08A-4A82-B6C5-BD7CDFD02D2C}" presName="sibTrans" presStyleCnt="0"/>
      <dgm:spPr/>
    </dgm:pt>
    <dgm:pt modelId="{B1B6EC9D-50F7-49C9-A78B-FEE5EE3E965A}" type="pres">
      <dgm:prSet presAssocID="{65240E91-6CCD-47E4-8CB5-C40B44768B07}" presName="composite" presStyleCnt="0"/>
      <dgm:spPr/>
    </dgm:pt>
    <dgm:pt modelId="{E71A423E-C3E0-4121-88C6-6A95BD139EA8}" type="pres">
      <dgm:prSet presAssocID="{65240E91-6CCD-47E4-8CB5-C40B44768B07}" presName="ParentText" presStyleLbl="node1" presStyleIdx="3" presStyleCnt="4" custScaleX="245051" custScaleY="90130">
        <dgm:presLayoutVars>
          <dgm:chMax val="1"/>
          <dgm:chPref val="1"/>
          <dgm:bulletEnabled val="1"/>
        </dgm:presLayoutVars>
      </dgm:prSet>
      <dgm:spPr/>
    </dgm:pt>
  </dgm:ptLst>
  <dgm:cxnLst>
    <dgm:cxn modelId="{7EC77C38-00BF-4F88-BB8C-B65340A1D17D}" srcId="{851D34C5-9092-44D7-92AE-890C95C6BE18}" destId="{F0367696-D17A-44F9-B60C-5B63D8658832}" srcOrd="2" destOrd="0" parTransId="{31E889A6-A7A1-44FB-9B01-319EECE90726}" sibTransId="{EA324272-F08A-4A82-B6C5-BD7CDFD02D2C}"/>
    <dgm:cxn modelId="{15767046-7A3D-4458-B52F-23C2D78C4F69}" srcId="{851D34C5-9092-44D7-92AE-890C95C6BE18}" destId="{5FEDE9A2-1C2F-4680-9A7C-2BCE0D9A945A}" srcOrd="1" destOrd="0" parTransId="{4E5C675D-E7C2-490E-9E2A-3B9DB70E4D12}" sibTransId="{092D448C-F48F-4501-A729-97D9D174D16A}"/>
    <dgm:cxn modelId="{4291E547-D7EC-40EB-8286-3572D046AFE5}" type="presOf" srcId="{5FEDE9A2-1C2F-4680-9A7C-2BCE0D9A945A}" destId="{4FDBBE4F-8F01-4FA4-B98D-EEB12DD27663}" srcOrd="0" destOrd="0" presId="urn:microsoft.com/office/officeart/2005/8/layout/StepDownProcess"/>
    <dgm:cxn modelId="{E875C67E-48B5-471E-9EB7-5B84B3F5CA18}" type="presOf" srcId="{65240E91-6CCD-47E4-8CB5-C40B44768B07}" destId="{E71A423E-C3E0-4121-88C6-6A95BD139EA8}" srcOrd="0" destOrd="0" presId="urn:microsoft.com/office/officeart/2005/8/layout/StepDownProcess"/>
    <dgm:cxn modelId="{57E74BA5-C368-4A49-8297-A796D44BFCBD}" type="presOf" srcId="{F0367696-D17A-44F9-B60C-5B63D8658832}" destId="{609A904C-BD6F-4607-BB6D-F55FFF7A036C}" srcOrd="0" destOrd="0" presId="urn:microsoft.com/office/officeart/2005/8/layout/StepDownProcess"/>
    <dgm:cxn modelId="{49BBC3CC-FDB2-4F61-B93D-1086FAC2D995}" type="presOf" srcId="{851D34C5-9092-44D7-92AE-890C95C6BE18}" destId="{6B2440D6-B016-4CFC-92E2-995814A554DE}" srcOrd="0" destOrd="0" presId="urn:microsoft.com/office/officeart/2005/8/layout/StepDownProcess"/>
    <dgm:cxn modelId="{060640CE-18D2-4F41-BE4D-55259F11E42B}" srcId="{851D34C5-9092-44D7-92AE-890C95C6BE18}" destId="{65240E91-6CCD-47E4-8CB5-C40B44768B07}" srcOrd="3" destOrd="0" parTransId="{DE293C51-9AC1-4F0E-B795-77759754363E}" sibTransId="{16B52DA1-D583-4113-8273-17518B74F86A}"/>
    <dgm:cxn modelId="{59F1CDEF-C9FA-440F-8B8B-B394F875D325}" srcId="{851D34C5-9092-44D7-92AE-890C95C6BE18}" destId="{2B86EE53-4C91-4852-BCA4-448A1C22056A}" srcOrd="0" destOrd="0" parTransId="{8C3B1CFA-2988-423D-B03E-1AB625A031B9}" sibTransId="{9970141A-AB12-4E39-93A6-F024BC4699E9}"/>
    <dgm:cxn modelId="{AC4ABAF7-A996-4EA7-A8C1-AFA17B80AB50}" type="presOf" srcId="{2B86EE53-4C91-4852-BCA4-448A1C22056A}" destId="{26F41757-201A-4DAC-9A90-8F0FAE7DEDDE}" srcOrd="0" destOrd="0" presId="urn:microsoft.com/office/officeart/2005/8/layout/StepDownProcess"/>
    <dgm:cxn modelId="{453C99D3-DDD8-4AF0-98CE-4B30CAF58554}" type="presParOf" srcId="{6B2440D6-B016-4CFC-92E2-995814A554DE}" destId="{C523C8E0-E157-489F-B8A7-C21A6964581A}" srcOrd="0" destOrd="0" presId="urn:microsoft.com/office/officeart/2005/8/layout/StepDownProcess"/>
    <dgm:cxn modelId="{0A704068-B28C-428B-B58A-AB4EF496BD9D}" type="presParOf" srcId="{C523C8E0-E157-489F-B8A7-C21A6964581A}" destId="{CB121DF1-27FB-4361-A14B-638070497D24}" srcOrd="0" destOrd="0" presId="urn:microsoft.com/office/officeart/2005/8/layout/StepDownProcess"/>
    <dgm:cxn modelId="{A578196E-7D4F-49C1-B1E8-9E5C98FAABDD}" type="presParOf" srcId="{C523C8E0-E157-489F-B8A7-C21A6964581A}" destId="{26F41757-201A-4DAC-9A90-8F0FAE7DEDDE}" srcOrd="1" destOrd="0" presId="urn:microsoft.com/office/officeart/2005/8/layout/StepDownProcess"/>
    <dgm:cxn modelId="{A91E0D18-E2B1-4068-A953-3A586FC9B13B}" type="presParOf" srcId="{C523C8E0-E157-489F-B8A7-C21A6964581A}" destId="{1580013E-49A5-4DF9-BFC5-1D88941F0AE6}" srcOrd="2" destOrd="0" presId="urn:microsoft.com/office/officeart/2005/8/layout/StepDownProcess"/>
    <dgm:cxn modelId="{1719C640-9AA5-4519-9209-5A5BDA6A222E}" type="presParOf" srcId="{6B2440D6-B016-4CFC-92E2-995814A554DE}" destId="{C7E4E064-60EF-4B92-9352-7813F7ADDDCE}" srcOrd="1" destOrd="0" presId="urn:microsoft.com/office/officeart/2005/8/layout/StepDownProcess"/>
    <dgm:cxn modelId="{55FB71AB-3AAD-4AF8-97D7-926EDFB95FA0}" type="presParOf" srcId="{6B2440D6-B016-4CFC-92E2-995814A554DE}" destId="{7EC613EC-0946-4D4B-8908-F8985594EF04}" srcOrd="2" destOrd="0" presId="urn:microsoft.com/office/officeart/2005/8/layout/StepDownProcess"/>
    <dgm:cxn modelId="{8D3A4BA4-3F3F-4F94-AC9A-C323792D83A7}" type="presParOf" srcId="{7EC613EC-0946-4D4B-8908-F8985594EF04}" destId="{CAAC718A-7314-4465-AA30-EFDAAB63D7C2}" srcOrd="0" destOrd="0" presId="urn:microsoft.com/office/officeart/2005/8/layout/StepDownProcess"/>
    <dgm:cxn modelId="{5A38883C-AFF1-4F41-B8E9-174B8E6FB267}" type="presParOf" srcId="{7EC613EC-0946-4D4B-8908-F8985594EF04}" destId="{4FDBBE4F-8F01-4FA4-B98D-EEB12DD27663}" srcOrd="1" destOrd="0" presId="urn:microsoft.com/office/officeart/2005/8/layout/StepDownProcess"/>
    <dgm:cxn modelId="{F403E1A6-3EFD-48DE-BE21-3B1290DF9634}" type="presParOf" srcId="{7EC613EC-0946-4D4B-8908-F8985594EF04}" destId="{68B9E9A5-2649-40E5-A8E6-D346C79FA6CA}" srcOrd="2" destOrd="0" presId="urn:microsoft.com/office/officeart/2005/8/layout/StepDownProcess"/>
    <dgm:cxn modelId="{45C9FEDE-FDEE-4134-A272-8EA6CCAC67DA}" type="presParOf" srcId="{6B2440D6-B016-4CFC-92E2-995814A554DE}" destId="{A72D0AE8-E8DA-4930-8B10-5ABB75B9F9FF}" srcOrd="3" destOrd="0" presId="urn:microsoft.com/office/officeart/2005/8/layout/StepDownProcess"/>
    <dgm:cxn modelId="{4348349F-701D-4282-B4F5-0303E6786064}" type="presParOf" srcId="{6B2440D6-B016-4CFC-92E2-995814A554DE}" destId="{E177A8BF-337C-444F-B7C4-728BBFCC77B4}" srcOrd="4" destOrd="0" presId="urn:microsoft.com/office/officeart/2005/8/layout/StepDownProcess"/>
    <dgm:cxn modelId="{94E8D787-6D5B-4CFA-929B-4E1E58F50E3C}" type="presParOf" srcId="{E177A8BF-337C-444F-B7C4-728BBFCC77B4}" destId="{7E5D0046-DA30-4D69-A7EB-4F1042D8DC00}" srcOrd="0" destOrd="0" presId="urn:microsoft.com/office/officeart/2005/8/layout/StepDownProcess"/>
    <dgm:cxn modelId="{B4462B58-292A-4853-BD80-EA11D9E6F5EB}" type="presParOf" srcId="{E177A8BF-337C-444F-B7C4-728BBFCC77B4}" destId="{609A904C-BD6F-4607-BB6D-F55FFF7A036C}" srcOrd="1" destOrd="0" presId="urn:microsoft.com/office/officeart/2005/8/layout/StepDownProcess"/>
    <dgm:cxn modelId="{F8CEBABF-F457-4054-9D45-DB21FFFF027C}" type="presParOf" srcId="{E177A8BF-337C-444F-B7C4-728BBFCC77B4}" destId="{BBEF7172-9943-42AC-89B4-0E1E4D802D0F}" srcOrd="2" destOrd="0" presId="urn:microsoft.com/office/officeart/2005/8/layout/StepDownProcess"/>
    <dgm:cxn modelId="{88BF67E6-55B4-4026-A209-8D212D1071BF}" type="presParOf" srcId="{6B2440D6-B016-4CFC-92E2-995814A554DE}" destId="{7CA3BDEF-7732-494A-A00C-B0F162DA56E4}" srcOrd="5" destOrd="0" presId="urn:microsoft.com/office/officeart/2005/8/layout/StepDownProcess"/>
    <dgm:cxn modelId="{9370F120-EF87-4FDE-84A8-35EADC087AB8}" type="presParOf" srcId="{6B2440D6-B016-4CFC-92E2-995814A554DE}" destId="{B1B6EC9D-50F7-49C9-A78B-FEE5EE3E965A}" srcOrd="6" destOrd="0" presId="urn:microsoft.com/office/officeart/2005/8/layout/StepDownProcess"/>
    <dgm:cxn modelId="{F826098F-1BDB-4208-AD75-CA586F39B4BE}" type="presParOf" srcId="{B1B6EC9D-50F7-49C9-A78B-FEE5EE3E965A}" destId="{E71A423E-C3E0-4121-88C6-6A95BD139EA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94BD8D-7DAB-45FE-A08E-C248144EB2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1220290-C217-4380-8442-702F12899D63}">
      <dgm:prSet/>
      <dgm:spPr>
        <a:solidFill>
          <a:srgbClr val="D4DCEC"/>
        </a:solidFill>
      </dgm:spPr>
      <dgm:t>
        <a:bodyPr/>
        <a:lstStyle/>
        <a:p>
          <a:r>
            <a:rPr lang="en-US" b="0" cap="none" spc="0" dirty="0">
              <a:ln w="0"/>
              <a:solidFill>
                <a:schemeClr val="tx1"/>
              </a:solidFill>
              <a:effectLst/>
              <a:latin typeface="+mn-lt"/>
            </a:rPr>
            <a:t>PDPDCS staff must notify the Department’s Education Security Operation Center (EDSOC), document the incident, and expunge the file or email from the servers</a:t>
          </a:r>
        </a:p>
      </dgm:t>
      <dgm:extLst>
        <a:ext uri="{E40237B7-FDA0-4F09-8148-C483321AD2D9}">
          <dgm14:cNvPr xmlns:dgm14="http://schemas.microsoft.com/office/drawing/2010/diagram" id="0" name=""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
      </dgm:extLst>
    </dgm:pt>
    <dgm:pt modelId="{A0CEA5FD-351B-41B1-B797-7CD6A0C95986}" type="parTrans" cxnId="{D2D84541-B5F5-422E-98A8-8F3E4A8E74BC}">
      <dgm:prSet/>
      <dgm:spPr/>
      <dgm:t>
        <a:bodyPr/>
        <a:lstStyle/>
        <a:p>
          <a:endParaRPr lang="en-US"/>
        </a:p>
      </dgm:t>
    </dgm:pt>
    <dgm:pt modelId="{2EB04EE3-20B0-40A3-9617-AF15D685A004}" type="sibTrans" cxnId="{D2D84541-B5F5-422E-98A8-8F3E4A8E74BC}">
      <dgm:prSet/>
      <dgm:spPr/>
      <dgm:t>
        <a:bodyPr/>
        <a:lstStyle/>
        <a:p>
          <a:endParaRPr lang="en-US"/>
        </a:p>
      </dgm:t>
    </dgm:pt>
    <dgm:pt modelId="{B1D99D68-78A0-4027-9668-2D63F4DDB96F}">
      <dgm:prSet/>
      <dgm:spPr>
        <a:solidFill>
          <a:srgbClr val="637D8E"/>
        </a:solidFill>
      </dgm:spPr>
      <dgm:t>
        <a:bodyPr/>
        <a:lstStyle/>
        <a:p>
          <a:r>
            <a:rPr lang="en-US" dirty="0">
              <a:effectLst/>
              <a:latin typeface="+mn-lt"/>
            </a:rPr>
            <a:t>Additional interviews, investigations, and mitigation strategies may be necessary</a:t>
          </a:r>
        </a:p>
      </dgm:t>
      <dgm:extLst>
        <a:ext uri="{E40237B7-FDA0-4F09-8148-C483321AD2D9}">
          <dgm14:cNvPr xmlns:dgm14="http://schemas.microsoft.com/office/drawing/2010/diagram" id="0" name=""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
      </dgm:extLst>
    </dgm:pt>
    <dgm:pt modelId="{4BD682BE-8B92-482B-B04A-A163561801D1}" type="parTrans" cxnId="{3595F292-EE47-4804-9D4B-51D0C595D641}">
      <dgm:prSet/>
      <dgm:spPr/>
      <dgm:t>
        <a:bodyPr/>
        <a:lstStyle/>
        <a:p>
          <a:endParaRPr lang="en-US"/>
        </a:p>
      </dgm:t>
    </dgm:pt>
    <dgm:pt modelId="{341C5B77-6B34-4CED-B837-055056571D52}" type="sibTrans" cxnId="{3595F292-EE47-4804-9D4B-51D0C595D641}">
      <dgm:prSet/>
      <dgm:spPr/>
      <dgm:t>
        <a:bodyPr/>
        <a:lstStyle/>
        <a:p>
          <a:endParaRPr lang="en-US"/>
        </a:p>
      </dgm:t>
    </dgm:pt>
    <dgm:pt modelId="{6F35AEFE-55B5-4DBF-8F40-6139BC76528B}">
      <dgm:prSet/>
      <dgm:spPr>
        <a:solidFill>
          <a:srgbClr val="294A7C"/>
        </a:solidFill>
      </dgm:spPr>
      <dgm:t>
        <a:bodyPr/>
        <a:lstStyle/>
        <a:p>
          <a:r>
            <a:rPr lang="en-US" dirty="0">
              <a:latin typeface="+mn-lt"/>
            </a:rPr>
            <a:t>PDPDCS Staff must review all other scholar records and documentation associated with the grantee</a:t>
          </a:r>
        </a:p>
      </dgm:t>
      <dgm:extLst>
        <a:ext uri="{E40237B7-FDA0-4F09-8148-C483321AD2D9}">
          <dgm14:cNvPr xmlns:dgm14="http://schemas.microsoft.com/office/drawing/2010/diagram" id="0" name=""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
      </dgm:extLst>
    </dgm:pt>
    <dgm:pt modelId="{696208EC-B357-46AF-9D6C-AB1CB5685EB3}" type="parTrans" cxnId="{CBC7E9BA-4FFA-4E87-A8B7-30815542DA7F}">
      <dgm:prSet/>
      <dgm:spPr/>
      <dgm:t>
        <a:bodyPr/>
        <a:lstStyle/>
        <a:p>
          <a:endParaRPr lang="en-US"/>
        </a:p>
      </dgm:t>
    </dgm:pt>
    <dgm:pt modelId="{E006E4D4-CF19-4932-9833-69933B936DDD}" type="sibTrans" cxnId="{CBC7E9BA-4FFA-4E87-A8B7-30815542DA7F}">
      <dgm:prSet/>
      <dgm:spPr/>
      <dgm:t>
        <a:bodyPr/>
        <a:lstStyle/>
        <a:p>
          <a:endParaRPr lang="en-US"/>
        </a:p>
      </dgm:t>
    </dgm:pt>
    <dgm:pt modelId="{C91B8AEB-62D1-4E34-87EB-2C6DA021DE6D}" type="pres">
      <dgm:prSet presAssocID="{C494BD8D-7DAB-45FE-A08E-C248144EB261}" presName="linear" presStyleCnt="0">
        <dgm:presLayoutVars>
          <dgm:animLvl val="lvl"/>
          <dgm:resizeHandles val="exact"/>
        </dgm:presLayoutVars>
      </dgm:prSet>
      <dgm:spPr/>
    </dgm:pt>
    <dgm:pt modelId="{92167E99-D365-4EDA-8E4F-F43A861C5C42}" type="pres">
      <dgm:prSet presAssocID="{C1220290-C217-4380-8442-702F12899D63}" presName="parentText" presStyleLbl="node1" presStyleIdx="0" presStyleCnt="3">
        <dgm:presLayoutVars>
          <dgm:chMax val="0"/>
          <dgm:bulletEnabled val="1"/>
        </dgm:presLayoutVars>
      </dgm:prSet>
      <dgm:spPr/>
    </dgm:pt>
    <dgm:pt modelId="{BDE1173A-63AA-4AAC-A21A-D7BB70EA027E}" type="pres">
      <dgm:prSet presAssocID="{2EB04EE3-20B0-40A3-9617-AF15D685A004}" presName="spacer" presStyleCnt="0"/>
      <dgm:spPr/>
    </dgm:pt>
    <dgm:pt modelId="{62C986B0-C37D-409F-AC6B-0E9AE0812E7A}" type="pres">
      <dgm:prSet presAssocID="{B1D99D68-78A0-4027-9668-2D63F4DDB96F}" presName="parentText" presStyleLbl="node1" presStyleIdx="1" presStyleCnt="3">
        <dgm:presLayoutVars>
          <dgm:chMax val="0"/>
          <dgm:bulletEnabled val="1"/>
        </dgm:presLayoutVars>
      </dgm:prSet>
      <dgm:spPr/>
    </dgm:pt>
    <dgm:pt modelId="{44A974B7-6C3D-41AB-9870-28A92BA1F538}" type="pres">
      <dgm:prSet presAssocID="{341C5B77-6B34-4CED-B837-055056571D52}" presName="spacer" presStyleCnt="0"/>
      <dgm:spPr/>
    </dgm:pt>
    <dgm:pt modelId="{C4CD57F3-5872-4383-AE23-978BCC228097}" type="pres">
      <dgm:prSet presAssocID="{6F35AEFE-55B5-4DBF-8F40-6139BC76528B}" presName="parentText" presStyleLbl="node1" presStyleIdx="2" presStyleCnt="3">
        <dgm:presLayoutVars>
          <dgm:chMax val="0"/>
          <dgm:bulletEnabled val="1"/>
        </dgm:presLayoutVars>
      </dgm:prSet>
      <dgm:spPr/>
    </dgm:pt>
  </dgm:ptLst>
  <dgm:cxnLst>
    <dgm:cxn modelId="{8CC00817-91A0-45FE-A1CC-8D708DEBF0C7}" type="presOf" srcId="{6F35AEFE-55B5-4DBF-8F40-6139BC76528B}" destId="{C4CD57F3-5872-4383-AE23-978BCC228097}" srcOrd="0" destOrd="0" presId="urn:microsoft.com/office/officeart/2005/8/layout/vList2"/>
    <dgm:cxn modelId="{D2D84541-B5F5-422E-98A8-8F3E4A8E74BC}" srcId="{C494BD8D-7DAB-45FE-A08E-C248144EB261}" destId="{C1220290-C217-4380-8442-702F12899D63}" srcOrd="0" destOrd="0" parTransId="{A0CEA5FD-351B-41B1-B797-7CD6A0C95986}" sibTransId="{2EB04EE3-20B0-40A3-9617-AF15D685A004}"/>
    <dgm:cxn modelId="{3595F292-EE47-4804-9D4B-51D0C595D641}" srcId="{C494BD8D-7DAB-45FE-A08E-C248144EB261}" destId="{B1D99D68-78A0-4027-9668-2D63F4DDB96F}" srcOrd="1" destOrd="0" parTransId="{4BD682BE-8B92-482B-B04A-A163561801D1}" sibTransId="{341C5B77-6B34-4CED-B837-055056571D52}"/>
    <dgm:cxn modelId="{F49C9499-3574-43C4-B901-875CD78B50ED}" type="presOf" srcId="{C1220290-C217-4380-8442-702F12899D63}" destId="{92167E99-D365-4EDA-8E4F-F43A861C5C42}" srcOrd="0" destOrd="0" presId="urn:microsoft.com/office/officeart/2005/8/layout/vList2"/>
    <dgm:cxn modelId="{CBC7E9BA-4FFA-4E87-A8B7-30815542DA7F}" srcId="{C494BD8D-7DAB-45FE-A08E-C248144EB261}" destId="{6F35AEFE-55B5-4DBF-8F40-6139BC76528B}" srcOrd="2" destOrd="0" parTransId="{696208EC-B357-46AF-9D6C-AB1CB5685EB3}" sibTransId="{E006E4D4-CF19-4932-9833-69933B936DDD}"/>
    <dgm:cxn modelId="{E93049E3-1456-4591-BE6C-0872ABC33235}" type="presOf" srcId="{C494BD8D-7DAB-45FE-A08E-C248144EB261}" destId="{C91B8AEB-62D1-4E34-87EB-2C6DA021DE6D}" srcOrd="0" destOrd="0" presId="urn:microsoft.com/office/officeart/2005/8/layout/vList2"/>
    <dgm:cxn modelId="{ECB9EBEE-B5BD-4B8B-B9F2-9C492D681A28}" type="presOf" srcId="{B1D99D68-78A0-4027-9668-2D63F4DDB96F}" destId="{62C986B0-C37D-409F-AC6B-0E9AE0812E7A}" srcOrd="0" destOrd="0" presId="urn:microsoft.com/office/officeart/2005/8/layout/vList2"/>
    <dgm:cxn modelId="{59354DE8-4A64-4DDB-9D02-7F6245BE33B0}" type="presParOf" srcId="{C91B8AEB-62D1-4E34-87EB-2C6DA021DE6D}" destId="{92167E99-D365-4EDA-8E4F-F43A861C5C42}" srcOrd="0" destOrd="0" presId="urn:microsoft.com/office/officeart/2005/8/layout/vList2"/>
    <dgm:cxn modelId="{1A18DFB5-47C2-4E54-9F9A-065BC85CAD52}" type="presParOf" srcId="{C91B8AEB-62D1-4E34-87EB-2C6DA021DE6D}" destId="{BDE1173A-63AA-4AAC-A21A-D7BB70EA027E}" srcOrd="1" destOrd="0" presId="urn:microsoft.com/office/officeart/2005/8/layout/vList2"/>
    <dgm:cxn modelId="{4774EF92-328D-4A1F-B3DF-F05A3593A611}" type="presParOf" srcId="{C91B8AEB-62D1-4E34-87EB-2C6DA021DE6D}" destId="{62C986B0-C37D-409F-AC6B-0E9AE0812E7A}" srcOrd="2" destOrd="0" presId="urn:microsoft.com/office/officeart/2005/8/layout/vList2"/>
    <dgm:cxn modelId="{E4A2F6E5-AAD1-41CE-B701-3F4F73464F59}" type="presParOf" srcId="{C91B8AEB-62D1-4E34-87EB-2C6DA021DE6D}" destId="{44A974B7-6C3D-41AB-9870-28A92BA1F538}" srcOrd="3" destOrd="0" presId="urn:microsoft.com/office/officeart/2005/8/layout/vList2"/>
    <dgm:cxn modelId="{8905AABB-712B-4DFC-B7C5-62B3DCC23A36}" type="presParOf" srcId="{C91B8AEB-62D1-4E34-87EB-2C6DA021DE6D}" destId="{C4CD57F3-5872-4383-AE23-978BCC22809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957448-F941-4E1B-8AAF-63C723C160A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7706CF0-276C-4680-B44A-41F4515E60A0}">
      <dgm:prSet/>
      <dgm:spPr/>
      <dgm:t>
        <a:bodyPr/>
        <a:lstStyle/>
        <a:p>
          <a:pPr>
            <a:lnSpc>
              <a:spcPct val="100000"/>
            </a:lnSpc>
          </a:pPr>
          <a:r>
            <a:rPr lang="en-US" dirty="0">
              <a:latin typeface="+mn-lt"/>
            </a:rPr>
            <a:t>Always encrypt files being sent by email, including to the PDPDCS Help Desk.</a:t>
          </a:r>
        </a:p>
      </dgm:t>
      <dgm:extLst>
        <a:ext uri="{E40237B7-FDA0-4F09-8148-C483321AD2D9}">
          <dgm14:cNvPr xmlns:dgm14="http://schemas.microsoft.com/office/drawing/2010/diagram" id="0" name="" descr="Always encrypt files being sent by email, including to the PDPDCS Help Desk.&#10;Use the digital Pre-Scholarship Agreements and Exit Certifications to avoid uploading a document to the wrong scholar record. &#10;Implement a file naming convention to track files associated with each scholar’s record: PSA_J_DOE.pdf."/>
        </a:ext>
      </dgm:extLst>
    </dgm:pt>
    <dgm:pt modelId="{139FFC95-4C71-472B-95A0-7B4488EAD067}" type="parTrans" cxnId="{E9816199-D37B-4357-8C5A-58B59F08C2A3}">
      <dgm:prSet/>
      <dgm:spPr/>
      <dgm:t>
        <a:bodyPr/>
        <a:lstStyle/>
        <a:p>
          <a:endParaRPr lang="en-US"/>
        </a:p>
      </dgm:t>
    </dgm:pt>
    <dgm:pt modelId="{74DEDE3E-7B3D-49BD-AA8E-17388C2A71C1}" type="sibTrans" cxnId="{E9816199-D37B-4357-8C5A-58B59F08C2A3}">
      <dgm:prSet/>
      <dgm:spPr/>
      <dgm:t>
        <a:bodyPr/>
        <a:lstStyle/>
        <a:p>
          <a:endParaRPr lang="en-US"/>
        </a:p>
      </dgm:t>
    </dgm:pt>
    <dgm:pt modelId="{180B8A1C-9F01-404B-B407-E11780859976}">
      <dgm:prSet/>
      <dgm:spPr/>
      <dgm:t>
        <a:bodyPr/>
        <a:lstStyle/>
        <a:p>
          <a:pPr>
            <a:lnSpc>
              <a:spcPct val="100000"/>
            </a:lnSpc>
          </a:pPr>
          <a:r>
            <a:rPr lang="en-US" dirty="0">
              <a:latin typeface="+mn-lt"/>
            </a:rPr>
            <a:t>Use the digital Pre-Scholarship Agreements and Exit Certifications to avoid uploading a document to the wrong scholar record. </a:t>
          </a:r>
        </a:p>
      </dgm:t>
      <dgm:extLst>
        <a:ext uri="{E40237B7-FDA0-4F09-8148-C483321AD2D9}">
          <dgm14:cNvPr xmlns:dgm14="http://schemas.microsoft.com/office/drawing/2010/diagram" id="0" name="" descr="Always encrypt files being sent by email, including to the PDPDCS Help Desk.&#10;Use the digital Pre-Scholarship Agreements and Exit Certifications to avoid uploading a document to the wrong scholar record. &#10;Implement a file naming convention to track files associated with each scholar’s record: PSA_J_DOE.pdf."/>
        </a:ext>
      </dgm:extLst>
    </dgm:pt>
    <dgm:pt modelId="{7EDF674A-315F-491E-BD4E-A85B0457A49A}" type="parTrans" cxnId="{F2AA1BF7-DA89-45A0-9C16-40A2E9C450CF}">
      <dgm:prSet/>
      <dgm:spPr/>
      <dgm:t>
        <a:bodyPr/>
        <a:lstStyle/>
        <a:p>
          <a:endParaRPr lang="en-US"/>
        </a:p>
      </dgm:t>
    </dgm:pt>
    <dgm:pt modelId="{4E50BF1C-6D6A-4A0D-89EC-8C2E8BADD9EF}" type="sibTrans" cxnId="{F2AA1BF7-DA89-45A0-9C16-40A2E9C450CF}">
      <dgm:prSet/>
      <dgm:spPr/>
      <dgm:t>
        <a:bodyPr/>
        <a:lstStyle/>
        <a:p>
          <a:endParaRPr lang="en-US"/>
        </a:p>
      </dgm:t>
    </dgm:pt>
    <dgm:pt modelId="{EDCD4E22-3284-4D92-9B52-04E815BC33A9}">
      <dgm:prSet/>
      <dgm:spPr/>
      <dgm:t>
        <a:bodyPr/>
        <a:lstStyle/>
        <a:p>
          <a:pPr>
            <a:lnSpc>
              <a:spcPct val="100000"/>
            </a:lnSpc>
          </a:pPr>
          <a:r>
            <a:rPr lang="en-US" dirty="0">
              <a:latin typeface="+mn-lt"/>
            </a:rPr>
            <a:t>Implement a file naming convention to track files associated with each scholar’s record: PSA_J_DOE.pdf.</a:t>
          </a:r>
        </a:p>
      </dgm:t>
      <dgm:extLst>
        <a:ext uri="{E40237B7-FDA0-4F09-8148-C483321AD2D9}">
          <dgm14:cNvPr xmlns:dgm14="http://schemas.microsoft.com/office/drawing/2010/diagram" id="0" name="" descr="Always encrypt files being sent by email, including to the PDPDCS Help Desk.&#10;Use the digital Pre-Scholarship Agreements and Exit Certifications to avoid uploading a document to the wrong scholar record. &#10;Implement a file naming convention to track files associated with each scholar’s record: PSA_J_DOE.pdf."/>
        </a:ext>
      </dgm:extLst>
    </dgm:pt>
    <dgm:pt modelId="{D25CCF45-9CD2-4428-A45F-538024B6951A}" type="parTrans" cxnId="{C9DB1ACE-1434-401A-B4EC-16E9FFDA542F}">
      <dgm:prSet/>
      <dgm:spPr/>
      <dgm:t>
        <a:bodyPr/>
        <a:lstStyle/>
        <a:p>
          <a:endParaRPr lang="en-US"/>
        </a:p>
      </dgm:t>
    </dgm:pt>
    <dgm:pt modelId="{9174716C-4BB7-440D-ABAE-E6ADAE9171D2}" type="sibTrans" cxnId="{C9DB1ACE-1434-401A-B4EC-16E9FFDA542F}">
      <dgm:prSet/>
      <dgm:spPr/>
      <dgm:t>
        <a:bodyPr/>
        <a:lstStyle/>
        <a:p>
          <a:endParaRPr lang="en-US"/>
        </a:p>
      </dgm:t>
    </dgm:pt>
    <dgm:pt modelId="{2570E75F-F551-4890-8BB3-170A59A01996}" type="pres">
      <dgm:prSet presAssocID="{73957448-F941-4E1B-8AAF-63C723C160A5}" presName="root" presStyleCnt="0">
        <dgm:presLayoutVars>
          <dgm:dir/>
          <dgm:resizeHandles val="exact"/>
        </dgm:presLayoutVars>
      </dgm:prSet>
      <dgm:spPr/>
    </dgm:pt>
    <dgm:pt modelId="{AD6A4860-2CB9-41AB-8214-304A74B5D086}" type="pres">
      <dgm:prSet presAssocID="{E7706CF0-276C-4680-B44A-41F4515E60A0}" presName="compNode" presStyleCnt="0"/>
      <dgm:spPr/>
    </dgm:pt>
    <dgm:pt modelId="{CE46D280-5858-4254-9055-632B40E45C8C}" type="pres">
      <dgm:prSet presAssocID="{E7706CF0-276C-4680-B44A-41F4515E60A0}" presName="bgRect" presStyleLbl="bgShp" presStyleIdx="0" presStyleCnt="3"/>
      <dgm:spPr/>
    </dgm:pt>
    <dgm:pt modelId="{A6738920-8576-4DCA-9D4B-6F4823BD26C6}" type="pres">
      <dgm:prSet presAssocID="{E7706CF0-276C-4680-B44A-41F4515E60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nvelope"/>
        </a:ext>
      </dgm:extLst>
    </dgm:pt>
    <dgm:pt modelId="{F6A51065-C6A5-4875-9482-22C9C725FAFD}" type="pres">
      <dgm:prSet presAssocID="{E7706CF0-276C-4680-B44A-41F4515E60A0}" presName="spaceRect" presStyleCnt="0"/>
      <dgm:spPr/>
    </dgm:pt>
    <dgm:pt modelId="{93A8808C-BBA3-4FBC-A3FA-9849EFAFE593}" type="pres">
      <dgm:prSet presAssocID="{E7706CF0-276C-4680-B44A-41F4515E60A0}" presName="parTx" presStyleLbl="revTx" presStyleIdx="0" presStyleCnt="3">
        <dgm:presLayoutVars>
          <dgm:chMax val="0"/>
          <dgm:chPref val="0"/>
        </dgm:presLayoutVars>
      </dgm:prSet>
      <dgm:spPr/>
    </dgm:pt>
    <dgm:pt modelId="{497794A1-4266-421A-A291-B207454C4F84}" type="pres">
      <dgm:prSet presAssocID="{74DEDE3E-7B3D-49BD-AA8E-17388C2A71C1}" presName="sibTrans" presStyleCnt="0"/>
      <dgm:spPr/>
    </dgm:pt>
    <dgm:pt modelId="{DF653624-550F-42DD-A103-B86DE9DA7F64}" type="pres">
      <dgm:prSet presAssocID="{180B8A1C-9F01-404B-B407-E11780859976}" presName="compNode" presStyleCnt="0"/>
      <dgm:spPr/>
    </dgm:pt>
    <dgm:pt modelId="{D9A3FC20-A56F-468C-8613-3587575247B5}" type="pres">
      <dgm:prSet presAssocID="{180B8A1C-9F01-404B-B407-E11780859976}" presName="bgRect" presStyleLbl="bgShp" presStyleIdx="1" presStyleCnt="3"/>
      <dgm:spPr/>
    </dgm:pt>
    <dgm:pt modelId="{C315B04A-ED6E-417B-A75C-DB21F246C303}" type="pres">
      <dgm:prSet presAssocID="{180B8A1C-9F01-404B-B407-E117808599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1AC0199D-23ED-42AE-BCEC-23B64614DD4E}" type="pres">
      <dgm:prSet presAssocID="{180B8A1C-9F01-404B-B407-E11780859976}" presName="spaceRect" presStyleCnt="0"/>
      <dgm:spPr/>
    </dgm:pt>
    <dgm:pt modelId="{202FA66C-01F6-46B1-AB2B-8FAE40AA55DB}" type="pres">
      <dgm:prSet presAssocID="{180B8A1C-9F01-404B-B407-E11780859976}" presName="parTx" presStyleLbl="revTx" presStyleIdx="1" presStyleCnt="3">
        <dgm:presLayoutVars>
          <dgm:chMax val="0"/>
          <dgm:chPref val="0"/>
        </dgm:presLayoutVars>
      </dgm:prSet>
      <dgm:spPr/>
    </dgm:pt>
    <dgm:pt modelId="{BDE52D84-B7F0-431A-B7B4-DC9A34CEC985}" type="pres">
      <dgm:prSet presAssocID="{4E50BF1C-6D6A-4A0D-89EC-8C2E8BADD9EF}" presName="sibTrans" presStyleCnt="0"/>
      <dgm:spPr/>
    </dgm:pt>
    <dgm:pt modelId="{651D131D-B048-4624-8B12-917AE873CB56}" type="pres">
      <dgm:prSet presAssocID="{EDCD4E22-3284-4D92-9B52-04E815BC33A9}" presName="compNode" presStyleCnt="0"/>
      <dgm:spPr/>
    </dgm:pt>
    <dgm:pt modelId="{84761C27-2494-47B9-A4A0-5DF21F984084}" type="pres">
      <dgm:prSet presAssocID="{EDCD4E22-3284-4D92-9B52-04E815BC33A9}" presName="bgRect" presStyleLbl="bgShp" presStyleIdx="2" presStyleCnt="3" custLinFactNeighborX="-1802" custLinFactNeighborY="-829"/>
      <dgm:spPr/>
    </dgm:pt>
    <dgm:pt modelId="{CC0C86B8-137B-445A-9FCD-078F1835E0F8}" type="pres">
      <dgm:prSet presAssocID="{EDCD4E22-3284-4D92-9B52-04E815BC33A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Folder"/>
        </a:ext>
      </dgm:extLst>
    </dgm:pt>
    <dgm:pt modelId="{CCE38FDB-5C7C-4731-86CA-1E939317381D}" type="pres">
      <dgm:prSet presAssocID="{EDCD4E22-3284-4D92-9B52-04E815BC33A9}" presName="spaceRect" presStyleCnt="0"/>
      <dgm:spPr/>
    </dgm:pt>
    <dgm:pt modelId="{3D66135C-27C1-4842-8EAA-9D2C5C9991BD}" type="pres">
      <dgm:prSet presAssocID="{EDCD4E22-3284-4D92-9B52-04E815BC33A9}" presName="parTx" presStyleLbl="revTx" presStyleIdx="2" presStyleCnt="3">
        <dgm:presLayoutVars>
          <dgm:chMax val="0"/>
          <dgm:chPref val="0"/>
        </dgm:presLayoutVars>
      </dgm:prSet>
      <dgm:spPr/>
    </dgm:pt>
  </dgm:ptLst>
  <dgm:cxnLst>
    <dgm:cxn modelId="{3F7F483D-E41B-4E04-BE38-95C4B7BA0847}" type="presOf" srcId="{EDCD4E22-3284-4D92-9B52-04E815BC33A9}" destId="{3D66135C-27C1-4842-8EAA-9D2C5C9991BD}" srcOrd="0" destOrd="0" presId="urn:microsoft.com/office/officeart/2018/2/layout/IconVerticalSolidList"/>
    <dgm:cxn modelId="{84233C78-E6F4-40FA-A449-041049E2F266}" type="presOf" srcId="{180B8A1C-9F01-404B-B407-E11780859976}" destId="{202FA66C-01F6-46B1-AB2B-8FAE40AA55DB}" srcOrd="0" destOrd="0" presId="urn:microsoft.com/office/officeart/2018/2/layout/IconVerticalSolidList"/>
    <dgm:cxn modelId="{7AA8118A-2264-47C5-A01D-EAF372D5B646}" type="presOf" srcId="{E7706CF0-276C-4680-B44A-41F4515E60A0}" destId="{93A8808C-BBA3-4FBC-A3FA-9849EFAFE593}" srcOrd="0" destOrd="0" presId="urn:microsoft.com/office/officeart/2018/2/layout/IconVerticalSolidList"/>
    <dgm:cxn modelId="{E9816199-D37B-4357-8C5A-58B59F08C2A3}" srcId="{73957448-F941-4E1B-8AAF-63C723C160A5}" destId="{E7706CF0-276C-4680-B44A-41F4515E60A0}" srcOrd="0" destOrd="0" parTransId="{139FFC95-4C71-472B-95A0-7B4488EAD067}" sibTransId="{74DEDE3E-7B3D-49BD-AA8E-17388C2A71C1}"/>
    <dgm:cxn modelId="{C9DB1ACE-1434-401A-B4EC-16E9FFDA542F}" srcId="{73957448-F941-4E1B-8AAF-63C723C160A5}" destId="{EDCD4E22-3284-4D92-9B52-04E815BC33A9}" srcOrd="2" destOrd="0" parTransId="{D25CCF45-9CD2-4428-A45F-538024B6951A}" sibTransId="{9174716C-4BB7-440D-ABAE-E6ADAE9171D2}"/>
    <dgm:cxn modelId="{F2AA1BF7-DA89-45A0-9C16-40A2E9C450CF}" srcId="{73957448-F941-4E1B-8AAF-63C723C160A5}" destId="{180B8A1C-9F01-404B-B407-E11780859976}" srcOrd="1" destOrd="0" parTransId="{7EDF674A-315F-491E-BD4E-A85B0457A49A}" sibTransId="{4E50BF1C-6D6A-4A0D-89EC-8C2E8BADD9EF}"/>
    <dgm:cxn modelId="{D11485F7-0099-4B65-9788-3DB9E647A3A0}" type="presOf" srcId="{73957448-F941-4E1B-8AAF-63C723C160A5}" destId="{2570E75F-F551-4890-8BB3-170A59A01996}" srcOrd="0" destOrd="0" presId="urn:microsoft.com/office/officeart/2018/2/layout/IconVerticalSolidList"/>
    <dgm:cxn modelId="{954F1ECC-F89E-463F-A4D8-412415C27AC4}" type="presParOf" srcId="{2570E75F-F551-4890-8BB3-170A59A01996}" destId="{AD6A4860-2CB9-41AB-8214-304A74B5D086}" srcOrd="0" destOrd="0" presId="urn:microsoft.com/office/officeart/2018/2/layout/IconVerticalSolidList"/>
    <dgm:cxn modelId="{DCFF7300-BC01-46CA-BFE7-026CDA2C8AF8}" type="presParOf" srcId="{AD6A4860-2CB9-41AB-8214-304A74B5D086}" destId="{CE46D280-5858-4254-9055-632B40E45C8C}" srcOrd="0" destOrd="0" presId="urn:microsoft.com/office/officeart/2018/2/layout/IconVerticalSolidList"/>
    <dgm:cxn modelId="{9B55AC3C-A24A-407E-85B6-6644AEB2FB29}" type="presParOf" srcId="{AD6A4860-2CB9-41AB-8214-304A74B5D086}" destId="{A6738920-8576-4DCA-9D4B-6F4823BD26C6}" srcOrd="1" destOrd="0" presId="urn:microsoft.com/office/officeart/2018/2/layout/IconVerticalSolidList"/>
    <dgm:cxn modelId="{145BE6CE-2DFF-4CD0-B43F-A301028E52AF}" type="presParOf" srcId="{AD6A4860-2CB9-41AB-8214-304A74B5D086}" destId="{F6A51065-C6A5-4875-9482-22C9C725FAFD}" srcOrd="2" destOrd="0" presId="urn:microsoft.com/office/officeart/2018/2/layout/IconVerticalSolidList"/>
    <dgm:cxn modelId="{91FE4C41-DE5F-48C6-865A-702CA813D0F0}" type="presParOf" srcId="{AD6A4860-2CB9-41AB-8214-304A74B5D086}" destId="{93A8808C-BBA3-4FBC-A3FA-9849EFAFE593}" srcOrd="3" destOrd="0" presId="urn:microsoft.com/office/officeart/2018/2/layout/IconVerticalSolidList"/>
    <dgm:cxn modelId="{69C9054E-2722-4A2F-A756-BC5237E6E223}" type="presParOf" srcId="{2570E75F-F551-4890-8BB3-170A59A01996}" destId="{497794A1-4266-421A-A291-B207454C4F84}" srcOrd="1" destOrd="0" presId="urn:microsoft.com/office/officeart/2018/2/layout/IconVerticalSolidList"/>
    <dgm:cxn modelId="{96780CB2-88CA-4AFE-BCEF-7205EE1E5940}" type="presParOf" srcId="{2570E75F-F551-4890-8BB3-170A59A01996}" destId="{DF653624-550F-42DD-A103-B86DE9DA7F64}" srcOrd="2" destOrd="0" presId="urn:microsoft.com/office/officeart/2018/2/layout/IconVerticalSolidList"/>
    <dgm:cxn modelId="{D1861745-FD38-4ACB-8BEB-01C0E51621BF}" type="presParOf" srcId="{DF653624-550F-42DD-A103-B86DE9DA7F64}" destId="{D9A3FC20-A56F-468C-8613-3587575247B5}" srcOrd="0" destOrd="0" presId="urn:microsoft.com/office/officeart/2018/2/layout/IconVerticalSolidList"/>
    <dgm:cxn modelId="{30650B28-D8EE-4184-A06C-008204759B53}" type="presParOf" srcId="{DF653624-550F-42DD-A103-B86DE9DA7F64}" destId="{C315B04A-ED6E-417B-A75C-DB21F246C303}" srcOrd="1" destOrd="0" presId="urn:microsoft.com/office/officeart/2018/2/layout/IconVerticalSolidList"/>
    <dgm:cxn modelId="{887173A9-AD62-4AA1-BA1C-AC70FBFB0C5A}" type="presParOf" srcId="{DF653624-550F-42DD-A103-B86DE9DA7F64}" destId="{1AC0199D-23ED-42AE-BCEC-23B64614DD4E}" srcOrd="2" destOrd="0" presId="urn:microsoft.com/office/officeart/2018/2/layout/IconVerticalSolidList"/>
    <dgm:cxn modelId="{B57A24E9-1849-48F8-AFCC-4DB65B11CDB2}" type="presParOf" srcId="{DF653624-550F-42DD-A103-B86DE9DA7F64}" destId="{202FA66C-01F6-46B1-AB2B-8FAE40AA55DB}" srcOrd="3" destOrd="0" presId="urn:microsoft.com/office/officeart/2018/2/layout/IconVerticalSolidList"/>
    <dgm:cxn modelId="{97AE7141-00EC-4235-B91B-C84F2DD39947}" type="presParOf" srcId="{2570E75F-F551-4890-8BB3-170A59A01996}" destId="{BDE52D84-B7F0-431A-B7B4-DC9A34CEC985}" srcOrd="3" destOrd="0" presId="urn:microsoft.com/office/officeart/2018/2/layout/IconVerticalSolidList"/>
    <dgm:cxn modelId="{5E92403D-1D17-48A2-8C99-117659C8E9E2}" type="presParOf" srcId="{2570E75F-F551-4890-8BB3-170A59A01996}" destId="{651D131D-B048-4624-8B12-917AE873CB56}" srcOrd="4" destOrd="0" presId="urn:microsoft.com/office/officeart/2018/2/layout/IconVerticalSolidList"/>
    <dgm:cxn modelId="{4F004CD3-287B-4571-BB2D-062D3E8FA0EE}" type="presParOf" srcId="{651D131D-B048-4624-8B12-917AE873CB56}" destId="{84761C27-2494-47B9-A4A0-5DF21F984084}" srcOrd="0" destOrd="0" presId="urn:microsoft.com/office/officeart/2018/2/layout/IconVerticalSolidList"/>
    <dgm:cxn modelId="{072EABC8-1250-4B4E-8DDB-21FD9927AFAD}" type="presParOf" srcId="{651D131D-B048-4624-8B12-917AE873CB56}" destId="{CC0C86B8-137B-445A-9FCD-078F1835E0F8}" srcOrd="1" destOrd="0" presId="urn:microsoft.com/office/officeart/2018/2/layout/IconVerticalSolidList"/>
    <dgm:cxn modelId="{3B709402-B9B9-4ADB-89E2-7DE156E807AE}" type="presParOf" srcId="{651D131D-B048-4624-8B12-917AE873CB56}" destId="{CCE38FDB-5C7C-4731-86CA-1E939317381D}" srcOrd="2" destOrd="0" presId="urn:microsoft.com/office/officeart/2018/2/layout/IconVerticalSolidList"/>
    <dgm:cxn modelId="{EFEC05BE-2654-454E-A9F0-251C91E539FB}" type="presParOf" srcId="{651D131D-B048-4624-8B12-917AE873CB56}" destId="{3D66135C-27C1-4842-8EAA-9D2C5C9991B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1F78-2295-4126-986C-3DEB05B969F2}">
      <dsp:nvSpPr>
        <dsp:cNvPr id="0" name=""/>
        <dsp:cNvSpPr/>
      </dsp:nvSpPr>
      <dsp:spPr>
        <a:xfrm>
          <a:off x="0" y="548"/>
          <a:ext cx="11277600" cy="12842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33CCA1-9A04-4342-B0A3-25EBBF90CBE5}">
      <dsp:nvSpPr>
        <dsp:cNvPr id="0" name=""/>
        <dsp:cNvSpPr/>
      </dsp:nvSpPr>
      <dsp:spPr>
        <a:xfrm>
          <a:off x="388470" y="289493"/>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6935990D-596A-40D6-BBB9-181829644903}">
      <dsp:nvSpPr>
        <dsp:cNvPr id="0" name=""/>
        <dsp:cNvSpPr/>
      </dsp:nvSpPr>
      <dsp:spPr>
        <a:xfrm>
          <a:off x="1483251" y="548"/>
          <a:ext cx="97943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mn-lt"/>
            </a:rPr>
            <a:t>Orient new grantees to data reporting requirements</a:t>
          </a:r>
        </a:p>
      </dsp:txBody>
      <dsp:txXfrm>
        <a:off x="1483251" y="548"/>
        <a:ext cx="9794348" cy="1284200"/>
      </dsp:txXfrm>
    </dsp:sp>
    <dsp:sp modelId="{D9E7C95A-E63C-4A7C-93E6-84FAD8B5424F}">
      <dsp:nvSpPr>
        <dsp:cNvPr id="0" name=""/>
        <dsp:cNvSpPr/>
      </dsp:nvSpPr>
      <dsp:spPr>
        <a:xfrm>
          <a:off x="0" y="1605799"/>
          <a:ext cx="11277600" cy="12842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372CD6-A21E-4C04-9569-EBE3E121336D}">
      <dsp:nvSpPr>
        <dsp:cNvPr id="0" name=""/>
        <dsp:cNvSpPr/>
      </dsp:nvSpPr>
      <dsp:spPr>
        <a:xfrm>
          <a:off x="388470" y="1894744"/>
          <a:ext cx="706310" cy="706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FFABC551-57B0-4345-8E63-E74A95BAC0AB}">
      <dsp:nvSpPr>
        <dsp:cNvPr id="0" name=""/>
        <dsp:cNvSpPr/>
      </dsp:nvSpPr>
      <dsp:spPr>
        <a:xfrm>
          <a:off x="1483251" y="1605799"/>
          <a:ext cx="97943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mn-lt"/>
            </a:rPr>
            <a:t>Improve the quality of data submitted by grantees and scholars</a:t>
          </a:r>
        </a:p>
      </dsp:txBody>
      <dsp:txXfrm>
        <a:off x="1483251" y="1605799"/>
        <a:ext cx="9794348" cy="1284200"/>
      </dsp:txXfrm>
    </dsp:sp>
    <dsp:sp modelId="{08ED5365-935D-4757-B4EA-0679E6892175}">
      <dsp:nvSpPr>
        <dsp:cNvPr id="0" name=""/>
        <dsp:cNvSpPr/>
      </dsp:nvSpPr>
      <dsp:spPr>
        <a:xfrm>
          <a:off x="0" y="3211050"/>
          <a:ext cx="11277600" cy="12842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96DFE6-DADC-4CE8-9549-17D708705B30}">
      <dsp:nvSpPr>
        <dsp:cNvPr id="0" name=""/>
        <dsp:cNvSpPr/>
      </dsp:nvSpPr>
      <dsp:spPr>
        <a:xfrm>
          <a:off x="388470" y="3499995"/>
          <a:ext cx="706310" cy="706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sp>
    <dsp:sp modelId="{C27EA84D-20D3-4257-825E-BB2E6E14C55B}">
      <dsp:nvSpPr>
        <dsp:cNvPr id="0" name=""/>
        <dsp:cNvSpPr/>
      </dsp:nvSpPr>
      <dsp:spPr>
        <a:xfrm>
          <a:off x="1483251" y="3211050"/>
          <a:ext cx="97943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mn-lt"/>
            </a:rPr>
            <a:t>Introduce the PDP Data Collection System (PDPDCS)</a:t>
          </a:r>
        </a:p>
      </dsp:txBody>
      <dsp:txXfrm>
        <a:off x="1483251" y="3211050"/>
        <a:ext cx="9794348" cy="1284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C2D1A-8027-4136-88AC-B0B064A284F2}">
      <dsp:nvSpPr>
        <dsp:cNvPr id="0" name=""/>
        <dsp:cNvSpPr/>
      </dsp:nvSpPr>
      <dsp:spPr>
        <a:xfrm>
          <a:off x="0" y="1865"/>
          <a:ext cx="11277600" cy="945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A6CF08-FBCD-4CF2-8610-6786206008F6}">
      <dsp:nvSpPr>
        <dsp:cNvPr id="0" name=""/>
        <dsp:cNvSpPr/>
      </dsp:nvSpPr>
      <dsp:spPr>
        <a:xfrm>
          <a:off x="286073" y="214648"/>
          <a:ext cx="520134" cy="5201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99435-36F8-4921-9333-12FF13684641}">
      <dsp:nvSpPr>
        <dsp:cNvPr id="0" name=""/>
        <dsp:cNvSpPr/>
      </dsp:nvSpPr>
      <dsp:spPr>
        <a:xfrm>
          <a:off x="1092281" y="1865"/>
          <a:ext cx="10185318"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n-lt"/>
            </a:rPr>
            <a:t>Helps measure whether the PDP is meeting its objectives</a:t>
          </a:r>
        </a:p>
      </dsp:txBody>
      <dsp:txXfrm>
        <a:off x="1092281" y="1865"/>
        <a:ext cx="10185318" cy="945698"/>
      </dsp:txXfrm>
    </dsp:sp>
    <dsp:sp modelId="{DCA75966-58CA-4D1B-BF2F-D0F2AC30351F}">
      <dsp:nvSpPr>
        <dsp:cNvPr id="0" name=""/>
        <dsp:cNvSpPr/>
      </dsp:nvSpPr>
      <dsp:spPr>
        <a:xfrm>
          <a:off x="0" y="1183989"/>
          <a:ext cx="11277600" cy="945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A7FE65-5165-4401-9EB1-01FE5CF25EE8}">
      <dsp:nvSpPr>
        <dsp:cNvPr id="0" name=""/>
        <dsp:cNvSpPr/>
      </dsp:nvSpPr>
      <dsp:spPr>
        <a:xfrm>
          <a:off x="286073" y="1396771"/>
          <a:ext cx="520134" cy="5201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E5307-7442-4B08-95CA-B420C873A177}">
      <dsp:nvSpPr>
        <dsp:cNvPr id="0" name=""/>
        <dsp:cNvSpPr/>
      </dsp:nvSpPr>
      <dsp:spPr>
        <a:xfrm>
          <a:off x="1092281" y="1183989"/>
          <a:ext cx="10185318"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n-lt"/>
            </a:rPr>
            <a:t>Demonstrates program progress and effectiveness over time</a:t>
          </a:r>
        </a:p>
      </dsp:txBody>
      <dsp:txXfrm>
        <a:off x="1092281" y="1183989"/>
        <a:ext cx="10185318" cy="945698"/>
      </dsp:txXfrm>
    </dsp:sp>
    <dsp:sp modelId="{80D324D2-1603-4A94-A7BF-A04D2210B804}">
      <dsp:nvSpPr>
        <dsp:cNvPr id="0" name=""/>
        <dsp:cNvSpPr/>
      </dsp:nvSpPr>
      <dsp:spPr>
        <a:xfrm>
          <a:off x="0" y="2366112"/>
          <a:ext cx="11277600" cy="945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49518B-8365-4CA3-ADE6-AE2C84438DB2}">
      <dsp:nvSpPr>
        <dsp:cNvPr id="0" name=""/>
        <dsp:cNvSpPr/>
      </dsp:nvSpPr>
      <dsp:spPr>
        <a:xfrm>
          <a:off x="286073" y="2578894"/>
          <a:ext cx="520134" cy="5201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B2B2D-58A5-417A-B671-85F5AD32298F}">
      <dsp:nvSpPr>
        <dsp:cNvPr id="0" name=""/>
        <dsp:cNvSpPr/>
      </dsp:nvSpPr>
      <dsp:spPr>
        <a:xfrm>
          <a:off x="1092281" y="2366112"/>
          <a:ext cx="10185318"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n-lt"/>
            </a:rPr>
            <a:t>Used by Congress to determine future program funding</a:t>
          </a:r>
        </a:p>
      </dsp:txBody>
      <dsp:txXfrm>
        <a:off x="1092281" y="2366112"/>
        <a:ext cx="10185318" cy="945698"/>
      </dsp:txXfrm>
    </dsp:sp>
    <dsp:sp modelId="{8F680945-A52C-4C44-ABB8-8C25498A3A1E}">
      <dsp:nvSpPr>
        <dsp:cNvPr id="0" name=""/>
        <dsp:cNvSpPr/>
      </dsp:nvSpPr>
      <dsp:spPr>
        <a:xfrm>
          <a:off x="0" y="3548235"/>
          <a:ext cx="11277600" cy="9456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0B0D6-8622-4162-B32C-490EE3C0E1D4}">
      <dsp:nvSpPr>
        <dsp:cNvPr id="0" name=""/>
        <dsp:cNvSpPr/>
      </dsp:nvSpPr>
      <dsp:spPr>
        <a:xfrm>
          <a:off x="286073" y="3761017"/>
          <a:ext cx="520134" cy="5201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3B45FD-9ED5-4F18-93EC-6C9F1D8D017A}">
      <dsp:nvSpPr>
        <dsp:cNvPr id="0" name=""/>
        <dsp:cNvSpPr/>
      </dsp:nvSpPr>
      <dsp:spPr>
        <a:xfrm>
          <a:off x="1092281" y="3548235"/>
          <a:ext cx="10185318" cy="9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86" tIns="100086" rIns="100086" bIns="100086"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n-lt"/>
            </a:rPr>
            <a:t>Required under the Government Performance and Results Act (GPRA)</a:t>
          </a:r>
        </a:p>
      </dsp:txBody>
      <dsp:txXfrm>
        <a:off x="1092281" y="3548235"/>
        <a:ext cx="10185318" cy="945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21DF1-27FB-4361-A14B-638070497D24}">
      <dsp:nvSpPr>
        <dsp:cNvPr id="0" name=""/>
        <dsp:cNvSpPr/>
      </dsp:nvSpPr>
      <dsp:spPr>
        <a:xfrm rot="5400000">
          <a:off x="787817" y="1054683"/>
          <a:ext cx="890330" cy="1013609"/>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6F41757-201A-4DAC-9A90-8F0FAE7DEDDE}">
      <dsp:nvSpPr>
        <dsp:cNvPr id="0" name=""/>
        <dsp:cNvSpPr/>
      </dsp:nvSpPr>
      <dsp:spPr>
        <a:xfrm>
          <a:off x="632" y="83583"/>
          <a:ext cx="3550457" cy="1049105"/>
        </a:xfrm>
        <a:prstGeom prst="roundRect">
          <a:avLst>
            <a:gd name="adj" fmla="val 16670"/>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600"/>
            </a:spcAft>
            <a:buNone/>
          </a:pPr>
          <a:r>
            <a:rPr lang="en-US" sz="2400" b="1" kern="1200" dirty="0">
              <a:latin typeface="Aptos" panose="020B0004020202020204" pitchFamily="34" charset="0"/>
            </a:rPr>
            <a:t>Step 1</a:t>
          </a:r>
          <a:r>
            <a:rPr lang="en-US" sz="2400" kern="1200" dirty="0">
              <a:latin typeface="Aptos" panose="020B0004020202020204" pitchFamily="34" charset="0"/>
            </a:rPr>
            <a:t>: Ensure all information in Sections A – I is accurate</a:t>
          </a:r>
        </a:p>
      </dsp:txBody>
      <dsp:txXfrm>
        <a:off x="51854" y="134805"/>
        <a:ext cx="3448013" cy="946661"/>
      </dsp:txXfrm>
    </dsp:sp>
    <dsp:sp modelId="{1580013E-49A5-4DF9-BFC5-1D88941F0AE6}">
      <dsp:nvSpPr>
        <dsp:cNvPr id="0" name=""/>
        <dsp:cNvSpPr/>
      </dsp:nvSpPr>
      <dsp:spPr>
        <a:xfrm>
          <a:off x="3730937" y="112582"/>
          <a:ext cx="1151166" cy="847933"/>
        </a:xfrm>
        <a:prstGeom prst="rect">
          <a:avLst/>
        </a:prstGeom>
        <a:noFill/>
        <a:ln>
          <a:noFill/>
        </a:ln>
        <a:effectLst/>
      </dsp:spPr>
      <dsp:style>
        <a:lnRef idx="0">
          <a:scrgbClr r="0" g="0" b="0"/>
        </a:lnRef>
        <a:fillRef idx="0">
          <a:scrgbClr r="0" g="0" b="0"/>
        </a:fillRef>
        <a:effectRef idx="0">
          <a:scrgbClr r="0" g="0" b="0"/>
        </a:effectRef>
        <a:fontRef idx="minor"/>
      </dsp:style>
    </dsp:sp>
    <dsp:sp modelId="{CAAC718A-7314-4465-AA30-EFDAAB63D7C2}">
      <dsp:nvSpPr>
        <dsp:cNvPr id="0" name=""/>
        <dsp:cNvSpPr/>
      </dsp:nvSpPr>
      <dsp:spPr>
        <a:xfrm rot="5400000">
          <a:off x="2537535" y="2233175"/>
          <a:ext cx="890330" cy="1013609"/>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4FDBBE4F-8F01-4FA4-B98D-EEB12DD27663}">
      <dsp:nvSpPr>
        <dsp:cNvPr id="0" name=""/>
        <dsp:cNvSpPr/>
      </dsp:nvSpPr>
      <dsp:spPr>
        <a:xfrm>
          <a:off x="1750350" y="1262074"/>
          <a:ext cx="3550457" cy="1049105"/>
        </a:xfrm>
        <a:prstGeom prst="roundRect">
          <a:avLst>
            <a:gd name="adj" fmla="val 16670"/>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600"/>
            </a:spcAft>
            <a:buNone/>
          </a:pPr>
          <a:r>
            <a:rPr lang="en-US" sz="2400" b="1" kern="1200" dirty="0">
              <a:latin typeface="Aptos" panose="020B0004020202020204" pitchFamily="34" charset="0"/>
            </a:rPr>
            <a:t>Step 2</a:t>
          </a:r>
          <a:r>
            <a:rPr lang="en-US" sz="2400" kern="1200" dirty="0">
              <a:latin typeface="Aptos" panose="020B0004020202020204" pitchFamily="34" charset="0"/>
            </a:rPr>
            <a:t>: Complete digital EC or upload PDF EC </a:t>
          </a:r>
        </a:p>
      </dsp:txBody>
      <dsp:txXfrm>
        <a:off x="1801572" y="1313296"/>
        <a:ext cx="3448013" cy="946661"/>
      </dsp:txXfrm>
    </dsp:sp>
    <dsp:sp modelId="{68B9E9A5-2649-40E5-A8E6-D346C79FA6CA}">
      <dsp:nvSpPr>
        <dsp:cNvPr id="0" name=""/>
        <dsp:cNvSpPr/>
      </dsp:nvSpPr>
      <dsp:spPr>
        <a:xfrm>
          <a:off x="5539749" y="1324330"/>
          <a:ext cx="1090078" cy="847933"/>
        </a:xfrm>
        <a:prstGeom prst="rect">
          <a:avLst/>
        </a:prstGeom>
        <a:noFill/>
        <a:ln>
          <a:noFill/>
        </a:ln>
        <a:effectLst/>
      </dsp:spPr>
      <dsp:style>
        <a:lnRef idx="0">
          <a:scrgbClr r="0" g="0" b="0"/>
        </a:lnRef>
        <a:fillRef idx="0">
          <a:scrgbClr r="0" g="0" b="0"/>
        </a:fillRef>
        <a:effectRef idx="0">
          <a:scrgbClr r="0" g="0" b="0"/>
        </a:effectRef>
        <a:fontRef idx="minor"/>
      </dsp:style>
    </dsp:sp>
    <dsp:sp modelId="{7E5D0046-DA30-4D69-A7EB-4F1042D8DC00}">
      <dsp:nvSpPr>
        <dsp:cNvPr id="0" name=""/>
        <dsp:cNvSpPr/>
      </dsp:nvSpPr>
      <dsp:spPr>
        <a:xfrm rot="5400000">
          <a:off x="4287254" y="3411667"/>
          <a:ext cx="890330" cy="1013609"/>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609A904C-BD6F-4607-BB6D-F55FFF7A036C}">
      <dsp:nvSpPr>
        <dsp:cNvPr id="0" name=""/>
        <dsp:cNvSpPr/>
      </dsp:nvSpPr>
      <dsp:spPr>
        <a:xfrm>
          <a:off x="3500069" y="2440566"/>
          <a:ext cx="3550457" cy="1049105"/>
        </a:xfrm>
        <a:prstGeom prst="roundRect">
          <a:avLst>
            <a:gd name="adj" fmla="val 16670"/>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600"/>
            </a:spcAft>
            <a:buNone/>
          </a:pPr>
          <a:r>
            <a:rPr lang="en-US" sz="2400" b="1" kern="1200" dirty="0">
              <a:latin typeface="Aptos" panose="020B0004020202020204" pitchFamily="34" charset="0"/>
            </a:rPr>
            <a:t>Step 3</a:t>
          </a:r>
          <a:r>
            <a:rPr lang="en-US" sz="2400" kern="1200" dirty="0">
              <a:latin typeface="Aptos" panose="020B0004020202020204" pitchFamily="34" charset="0"/>
            </a:rPr>
            <a:t>: Enter scholar exit information </a:t>
          </a:r>
          <a:br>
            <a:rPr lang="en-US" sz="2400" kern="1200" dirty="0">
              <a:latin typeface="Aptos" panose="020B0004020202020204" pitchFamily="34" charset="0"/>
            </a:rPr>
          </a:br>
          <a:r>
            <a:rPr lang="en-US" sz="2400" kern="1200" dirty="0">
              <a:latin typeface="Aptos" panose="020B0004020202020204" pitchFamily="34" charset="0"/>
            </a:rPr>
            <a:t>(Sect. J) if applicable</a:t>
          </a:r>
        </a:p>
      </dsp:txBody>
      <dsp:txXfrm>
        <a:off x="3551291" y="2491788"/>
        <a:ext cx="3448013" cy="946661"/>
      </dsp:txXfrm>
    </dsp:sp>
    <dsp:sp modelId="{BBEF7172-9943-42AC-89B4-0E1E4D802D0F}">
      <dsp:nvSpPr>
        <dsp:cNvPr id="0" name=""/>
        <dsp:cNvSpPr/>
      </dsp:nvSpPr>
      <dsp:spPr>
        <a:xfrm>
          <a:off x="6024693" y="2540622"/>
          <a:ext cx="1090078" cy="847933"/>
        </a:xfrm>
        <a:prstGeom prst="rect">
          <a:avLst/>
        </a:prstGeom>
        <a:noFill/>
        <a:ln>
          <a:noFill/>
        </a:ln>
        <a:effectLst/>
      </dsp:spPr>
      <dsp:style>
        <a:lnRef idx="0">
          <a:scrgbClr r="0" g="0" b="0"/>
        </a:lnRef>
        <a:fillRef idx="0">
          <a:scrgbClr r="0" g="0" b="0"/>
        </a:fillRef>
        <a:effectRef idx="0">
          <a:scrgbClr r="0" g="0" b="0"/>
        </a:effectRef>
        <a:fontRef idx="minor"/>
      </dsp:style>
    </dsp:sp>
    <dsp:sp modelId="{E71A423E-C3E0-4121-88C6-6A95BD139EA8}">
      <dsp:nvSpPr>
        <dsp:cNvPr id="0" name=""/>
        <dsp:cNvSpPr/>
      </dsp:nvSpPr>
      <dsp:spPr>
        <a:xfrm>
          <a:off x="5249787" y="3619058"/>
          <a:ext cx="3672803" cy="945558"/>
        </a:xfrm>
        <a:prstGeom prst="roundRect">
          <a:avLst>
            <a:gd name="adj" fmla="val 16670"/>
          </a:avLst>
        </a:prstGeom>
        <a:solidFill>
          <a:schemeClr val="dk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600"/>
            </a:spcAft>
            <a:buNone/>
          </a:pPr>
          <a:r>
            <a:rPr lang="en-US" sz="2400" b="1" kern="1200" dirty="0">
              <a:latin typeface="Aptos" panose="020B0004020202020204" pitchFamily="34" charset="0"/>
            </a:rPr>
            <a:t>Step 4</a:t>
          </a:r>
          <a:r>
            <a:rPr lang="en-US" sz="2400" kern="1200" dirty="0">
              <a:latin typeface="Aptos" panose="020B0004020202020204" pitchFamily="34" charset="0"/>
            </a:rPr>
            <a:t>: Save and Submit scholar record</a:t>
          </a:r>
        </a:p>
      </dsp:txBody>
      <dsp:txXfrm>
        <a:off x="5295954" y="3665225"/>
        <a:ext cx="3580469" cy="853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67E99-D365-4EDA-8E4F-F43A861C5C42}">
      <dsp:nvSpPr>
        <dsp:cNvPr id="0" name=""/>
        <dsp:cNvSpPr/>
      </dsp:nvSpPr>
      <dsp:spPr>
        <a:xfrm>
          <a:off x="0" y="28409"/>
          <a:ext cx="11277600" cy="1429740"/>
        </a:xfrm>
        <a:prstGeom prst="roundRect">
          <a:avLst/>
        </a:prstGeom>
        <a:solidFill>
          <a:srgbClr val="D4DCE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cap="none" spc="0" dirty="0">
              <a:ln w="0"/>
              <a:solidFill>
                <a:schemeClr val="tx1"/>
              </a:solidFill>
              <a:effectLst/>
              <a:latin typeface="+mn-lt"/>
            </a:rPr>
            <a:t>PDPDCS staff must notify the Department’s Education Security Operation Center (EDSOC), document the incident, and expunge the file or email from the servers</a:t>
          </a:r>
        </a:p>
      </dsp:txBody>
      <dsp:txXfrm>
        <a:off x="69794" y="98203"/>
        <a:ext cx="11138012" cy="1290152"/>
      </dsp:txXfrm>
    </dsp:sp>
    <dsp:sp modelId="{62C986B0-C37D-409F-AC6B-0E9AE0812E7A}">
      <dsp:nvSpPr>
        <dsp:cNvPr id="0" name=""/>
        <dsp:cNvSpPr/>
      </dsp:nvSpPr>
      <dsp:spPr>
        <a:xfrm>
          <a:off x="0" y="1533030"/>
          <a:ext cx="11277600" cy="1429740"/>
        </a:xfrm>
        <a:prstGeom prst="roundRect">
          <a:avLst/>
        </a:prstGeom>
        <a:solidFill>
          <a:srgbClr val="637D8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effectLst/>
              <a:latin typeface="+mn-lt"/>
            </a:rPr>
            <a:t>Additional interviews, investigations, and mitigation strategies may be necessary</a:t>
          </a:r>
        </a:p>
      </dsp:txBody>
      <dsp:txXfrm>
        <a:off x="69794" y="1602824"/>
        <a:ext cx="11138012" cy="1290152"/>
      </dsp:txXfrm>
    </dsp:sp>
    <dsp:sp modelId="{C4CD57F3-5872-4383-AE23-978BCC228097}">
      <dsp:nvSpPr>
        <dsp:cNvPr id="0" name=""/>
        <dsp:cNvSpPr/>
      </dsp:nvSpPr>
      <dsp:spPr>
        <a:xfrm>
          <a:off x="0" y="3037650"/>
          <a:ext cx="11277600" cy="1429740"/>
        </a:xfrm>
        <a:prstGeom prst="roundRect">
          <a:avLst/>
        </a:prstGeom>
        <a:solidFill>
          <a:srgbClr val="294A7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mn-lt"/>
            </a:rPr>
            <a:t>PDPDCS Staff must review all other scholar records and documentation associated with the grantee</a:t>
          </a:r>
        </a:p>
      </dsp:txBody>
      <dsp:txXfrm>
        <a:off x="69794" y="3107444"/>
        <a:ext cx="11138012" cy="1290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6D280-5858-4254-9055-632B40E45C8C}">
      <dsp:nvSpPr>
        <dsp:cNvPr id="0" name=""/>
        <dsp:cNvSpPr/>
      </dsp:nvSpPr>
      <dsp:spPr>
        <a:xfrm>
          <a:off x="0" y="548"/>
          <a:ext cx="112776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38920-8576-4DCA-9D4B-6F4823BD26C6}">
      <dsp:nvSpPr>
        <dsp:cNvPr id="0" name=""/>
        <dsp:cNvSpPr/>
      </dsp:nvSpPr>
      <dsp:spPr>
        <a:xfrm>
          <a:off x="388470" y="289493"/>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8808C-BBA3-4FBC-A3FA-9849EFAFE593}">
      <dsp:nvSpPr>
        <dsp:cNvPr id="0" name=""/>
        <dsp:cNvSpPr/>
      </dsp:nvSpPr>
      <dsp:spPr>
        <a:xfrm>
          <a:off x="1483251" y="548"/>
          <a:ext cx="97943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n-lt"/>
            </a:rPr>
            <a:t>Always encrypt files being sent by email, including to the PDPDCS Help Desk.</a:t>
          </a:r>
        </a:p>
      </dsp:txBody>
      <dsp:txXfrm>
        <a:off x="1483251" y="548"/>
        <a:ext cx="9794348" cy="1284200"/>
      </dsp:txXfrm>
    </dsp:sp>
    <dsp:sp modelId="{D9A3FC20-A56F-468C-8613-3587575247B5}">
      <dsp:nvSpPr>
        <dsp:cNvPr id="0" name=""/>
        <dsp:cNvSpPr/>
      </dsp:nvSpPr>
      <dsp:spPr>
        <a:xfrm>
          <a:off x="0" y="1605799"/>
          <a:ext cx="112776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15B04A-ED6E-417B-A75C-DB21F246C303}">
      <dsp:nvSpPr>
        <dsp:cNvPr id="0" name=""/>
        <dsp:cNvSpPr/>
      </dsp:nvSpPr>
      <dsp:spPr>
        <a:xfrm>
          <a:off x="388470" y="1894744"/>
          <a:ext cx="706310" cy="706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FA66C-01F6-46B1-AB2B-8FAE40AA55DB}">
      <dsp:nvSpPr>
        <dsp:cNvPr id="0" name=""/>
        <dsp:cNvSpPr/>
      </dsp:nvSpPr>
      <dsp:spPr>
        <a:xfrm>
          <a:off x="1483251" y="1605799"/>
          <a:ext cx="97943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n-lt"/>
            </a:rPr>
            <a:t>Use the digital Pre-Scholarship Agreements and Exit Certifications to avoid uploading a document to the wrong scholar record. </a:t>
          </a:r>
        </a:p>
      </dsp:txBody>
      <dsp:txXfrm>
        <a:off x="1483251" y="1605799"/>
        <a:ext cx="9794348" cy="1284200"/>
      </dsp:txXfrm>
    </dsp:sp>
    <dsp:sp modelId="{84761C27-2494-47B9-A4A0-5DF21F984084}">
      <dsp:nvSpPr>
        <dsp:cNvPr id="0" name=""/>
        <dsp:cNvSpPr/>
      </dsp:nvSpPr>
      <dsp:spPr>
        <a:xfrm>
          <a:off x="0" y="3200404"/>
          <a:ext cx="112776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C86B8-137B-445A-9FCD-078F1835E0F8}">
      <dsp:nvSpPr>
        <dsp:cNvPr id="0" name=""/>
        <dsp:cNvSpPr/>
      </dsp:nvSpPr>
      <dsp:spPr>
        <a:xfrm>
          <a:off x="388470" y="3499995"/>
          <a:ext cx="706310" cy="706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6135C-27C1-4842-8EAA-9D2C5C9991BD}">
      <dsp:nvSpPr>
        <dsp:cNvPr id="0" name=""/>
        <dsp:cNvSpPr/>
      </dsp:nvSpPr>
      <dsp:spPr>
        <a:xfrm>
          <a:off x="1483251" y="3211050"/>
          <a:ext cx="97943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n-lt"/>
            </a:rPr>
            <a:t>Implement a file naming convention to track files associated with each scholar’s record: PSA_J_DOE.pdf.</a:t>
          </a:r>
        </a:p>
      </dsp:txBody>
      <dsp:txXfrm>
        <a:off x="1483251" y="3211050"/>
        <a:ext cx="9794348" cy="12842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900" tIns="46950" rIns="93900" bIns="46950" rtlCol="0"/>
          <a:lstStyle>
            <a:lvl1pPr algn="r">
              <a:defRPr sz="1200"/>
            </a:lvl1pPr>
          </a:lstStyle>
          <a:p>
            <a:fld id="{0F8813D8-8A98-460D-81D4-72C70E4D7405}" type="datetimeFigureOut">
              <a:rPr lang="en-US" smtClean="0"/>
              <a:pPr/>
              <a:t>1/8/2026</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900" tIns="46950" rIns="93900" bIns="46950" rtlCol="0" anchor="b"/>
          <a:lstStyle>
            <a:lvl1pPr algn="r">
              <a:defRPr sz="1200"/>
            </a:lvl1pPr>
          </a:lstStyle>
          <a:p>
            <a:fld id="{CA0EDE7E-E212-4495-BCA2-5713ED66EEA4}" type="slidenum">
              <a:rPr lang="en-US" smtClean="0"/>
              <a:pPr/>
              <a:t>‹#›</a:t>
            </a:fld>
            <a:endParaRPr lang="en-US" dirty="0"/>
          </a:p>
        </p:txBody>
      </p:sp>
    </p:spTree>
    <p:extLst>
      <p:ext uri="{BB962C8B-B14F-4D97-AF65-F5344CB8AC3E}">
        <p14:creationId xmlns:p14="http://schemas.microsoft.com/office/powerpoint/2010/main" val="285031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900" tIns="46950" rIns="93900" bIns="46950" rtlCol="0"/>
          <a:lstStyle>
            <a:lvl1pPr algn="r">
              <a:defRPr sz="1200"/>
            </a:lvl1pPr>
          </a:lstStyle>
          <a:p>
            <a:fld id="{A005CAA2-D0F4-4FD7-938B-19F89EC3E682}" type="datetimeFigureOut">
              <a:rPr lang="en-US" smtClean="0"/>
              <a:pPr/>
              <a:t>1/8/2026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900" tIns="46950" rIns="93900" bIns="4695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900" tIns="46950" rIns="93900" bIns="469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900" tIns="46950" rIns="93900" bIns="46950" rtlCol="0" anchor="b"/>
          <a:lstStyle>
            <a:lvl1pPr algn="r">
              <a:defRPr sz="1200"/>
            </a:lvl1pPr>
          </a:lstStyle>
          <a:p>
            <a:fld id="{E86AF46F-95C2-4F68-8F66-EE18049CE23B}" type="slidenum">
              <a:rPr lang="en-US" smtClean="0"/>
              <a:pPr/>
              <a:t>‹#›</a:t>
            </a:fld>
            <a:endParaRPr lang="en-US" dirty="0"/>
          </a:p>
        </p:txBody>
      </p:sp>
    </p:spTree>
    <p:extLst>
      <p:ext uri="{BB962C8B-B14F-4D97-AF65-F5344CB8AC3E}">
        <p14:creationId xmlns:p14="http://schemas.microsoft.com/office/powerpoint/2010/main" val="210961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a:t>
            </a:fld>
            <a:endParaRPr lang="en-US" dirty="0"/>
          </a:p>
        </p:txBody>
      </p:sp>
    </p:spTree>
    <p:extLst>
      <p:ext uri="{BB962C8B-B14F-4D97-AF65-F5344CB8AC3E}">
        <p14:creationId xmlns:p14="http://schemas.microsoft.com/office/powerpoint/2010/main" val="343437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10</a:t>
            </a:fld>
            <a:endParaRPr lang="en-US" dirty="0"/>
          </a:p>
        </p:txBody>
      </p:sp>
    </p:spTree>
    <p:extLst>
      <p:ext uri="{BB962C8B-B14F-4D97-AF65-F5344CB8AC3E}">
        <p14:creationId xmlns:p14="http://schemas.microsoft.com/office/powerpoint/2010/main" val="4170810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6A3CE-4DD8-1E5F-774B-BFF351C9B5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7477E0-B412-9639-1D32-20A31A9AB8C3}"/>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F9361833-6707-2C63-8543-BEB8DF75498B}"/>
              </a:ext>
            </a:extLst>
          </p:cNvPr>
          <p:cNvSpPr>
            <a:spLocks noGrp="1"/>
          </p:cNvSpPr>
          <p:nvPr>
            <p:ph type="body" idx="1"/>
          </p:nvPr>
        </p:nvSpPr>
        <p:spPr/>
        <p:txBody>
          <a:bodyPr>
            <a:normAutofit/>
          </a:bodyPr>
          <a:lstStyle/>
          <a:p>
            <a:pPr lvl="0"/>
            <a:endParaRPr lang="en-US" dirty="0"/>
          </a:p>
        </p:txBody>
      </p:sp>
      <p:sp>
        <p:nvSpPr>
          <p:cNvPr id="4" name="Slide Number Placeholder 3">
            <a:extLst>
              <a:ext uri="{FF2B5EF4-FFF2-40B4-BE49-F238E27FC236}">
                <a16:creationId xmlns:a16="http://schemas.microsoft.com/office/drawing/2014/main" id="{C53C79F1-ED4D-6825-BF3A-C7D84F35763C}"/>
              </a:ext>
            </a:extLst>
          </p:cNvPr>
          <p:cNvSpPr>
            <a:spLocks noGrp="1"/>
          </p:cNvSpPr>
          <p:nvPr>
            <p:ph type="sldNum" sz="quarter" idx="5"/>
          </p:nvPr>
        </p:nvSpPr>
        <p:spPr/>
        <p:txBody>
          <a:bodyPr/>
          <a:lstStyle/>
          <a:p>
            <a:fld id="{E86AF46F-95C2-4F68-8F66-EE18049CE23B}" type="slidenum">
              <a:rPr lang="en-US" smtClean="0"/>
              <a:pPr/>
              <a:t>11</a:t>
            </a:fld>
            <a:endParaRPr lang="en-US" dirty="0"/>
          </a:p>
        </p:txBody>
      </p:sp>
    </p:spTree>
    <p:extLst>
      <p:ext uri="{BB962C8B-B14F-4D97-AF65-F5344CB8AC3E}">
        <p14:creationId xmlns:p14="http://schemas.microsoft.com/office/powerpoint/2010/main" val="167640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1CE51-3E12-6BD0-A244-33F7FF965D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74C31-141B-1BE3-8349-7A4BC75210FA}"/>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F2C200E1-74B2-4B97-E983-21B3722EAEBE}"/>
              </a:ext>
            </a:extLst>
          </p:cNvPr>
          <p:cNvSpPr>
            <a:spLocks noGrp="1"/>
          </p:cNvSpPr>
          <p:nvPr>
            <p:ph type="body" idx="1"/>
          </p:nvPr>
        </p:nvSpPr>
        <p:spPr/>
        <p:txBody>
          <a:bodyPr>
            <a:normAutofit/>
          </a:bodyPr>
          <a:lstStyle/>
          <a:p>
            <a:pPr lvl="0"/>
            <a:endParaRPr lang="en-US" dirty="0"/>
          </a:p>
        </p:txBody>
      </p:sp>
      <p:sp>
        <p:nvSpPr>
          <p:cNvPr id="4" name="Slide Number Placeholder 3">
            <a:extLst>
              <a:ext uri="{FF2B5EF4-FFF2-40B4-BE49-F238E27FC236}">
                <a16:creationId xmlns:a16="http://schemas.microsoft.com/office/drawing/2014/main" id="{F21F06CF-1875-DFEC-0C0F-26BFA00DEFE6}"/>
              </a:ext>
            </a:extLst>
          </p:cNvPr>
          <p:cNvSpPr>
            <a:spLocks noGrp="1"/>
          </p:cNvSpPr>
          <p:nvPr>
            <p:ph type="sldNum" sz="quarter" idx="5"/>
          </p:nvPr>
        </p:nvSpPr>
        <p:spPr/>
        <p:txBody>
          <a:bodyPr/>
          <a:lstStyle/>
          <a:p>
            <a:fld id="{E86AF46F-95C2-4F68-8F66-EE18049CE23B}" type="slidenum">
              <a:rPr lang="en-US" smtClean="0"/>
              <a:pPr/>
              <a:t>12</a:t>
            </a:fld>
            <a:endParaRPr lang="en-US" dirty="0"/>
          </a:p>
        </p:txBody>
      </p:sp>
    </p:spTree>
    <p:extLst>
      <p:ext uri="{BB962C8B-B14F-4D97-AF65-F5344CB8AC3E}">
        <p14:creationId xmlns:p14="http://schemas.microsoft.com/office/powerpoint/2010/main" val="3594226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13</a:t>
            </a:fld>
            <a:endParaRPr lang="en-US" dirty="0"/>
          </a:p>
        </p:txBody>
      </p:sp>
    </p:spTree>
    <p:extLst>
      <p:ext uri="{BB962C8B-B14F-4D97-AF65-F5344CB8AC3E}">
        <p14:creationId xmlns:p14="http://schemas.microsoft.com/office/powerpoint/2010/main" val="2095037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14</a:t>
            </a:fld>
            <a:endParaRPr lang="en-US" dirty="0"/>
          </a:p>
        </p:txBody>
      </p:sp>
    </p:spTree>
    <p:extLst>
      <p:ext uri="{BB962C8B-B14F-4D97-AF65-F5344CB8AC3E}">
        <p14:creationId xmlns:p14="http://schemas.microsoft.com/office/powerpoint/2010/main" val="3526555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1B541221-B441-4302-BD8C-D7CF165E161A}"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1663777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16</a:t>
            </a:fld>
            <a:endParaRPr lang="en-US" dirty="0"/>
          </a:p>
        </p:txBody>
      </p:sp>
    </p:spTree>
    <p:extLst>
      <p:ext uri="{BB962C8B-B14F-4D97-AF65-F5344CB8AC3E}">
        <p14:creationId xmlns:p14="http://schemas.microsoft.com/office/powerpoint/2010/main" val="3365783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E3722F83-B64E-4BBF-90EA-DE06E7CBAE43}"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880109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18</a:t>
            </a:fld>
            <a:endParaRPr lang="en-US" dirty="0"/>
          </a:p>
        </p:txBody>
      </p:sp>
    </p:spTree>
    <p:extLst>
      <p:ext uri="{BB962C8B-B14F-4D97-AF65-F5344CB8AC3E}">
        <p14:creationId xmlns:p14="http://schemas.microsoft.com/office/powerpoint/2010/main" val="192975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B8592BD-2677-463F-AE50-4CDD7281C9AC}"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3594296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7910D59D-3144-49AC-847D-3F5EC5276F4C}" type="slidenum">
              <a:rPr lang="en-US" smtClean="0"/>
              <a:pPr/>
              <a:t>2</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7302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lvl="0" indent="0" eaLnBrk="1" hangingPunct="1">
              <a:spcBef>
                <a:spcPct val="0"/>
              </a:spcBef>
              <a:buFont typeface="Arial" panose="020B0604020202020204" pitchFamily="34" charset="0"/>
              <a:buNone/>
            </a:pPr>
            <a:endParaRPr lang="en-US" altLang="en-US" dirty="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E3722F83-B64E-4BBF-90EA-DE06E7CBAE43}"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2523280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6AF46F-95C2-4F68-8F66-EE18049CE2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0138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BF1003B2-F53D-48BD-8ACB-9713B4DF0EEC}"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545105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A835431-3250-47AE-AE1D-B9F1D2EA44BE}"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2638244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24</a:t>
            </a:fld>
            <a:endParaRPr lang="en-US" dirty="0"/>
          </a:p>
        </p:txBody>
      </p:sp>
    </p:spTree>
    <p:extLst>
      <p:ext uri="{BB962C8B-B14F-4D97-AF65-F5344CB8AC3E}">
        <p14:creationId xmlns:p14="http://schemas.microsoft.com/office/powerpoint/2010/main" val="2753598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ABF3338-635E-41CF-858A-4850C487471B}" type="slidenum">
              <a:rPr lang="en-US" smtClean="0"/>
              <a:pPr/>
              <a:t>25</a:t>
            </a:fld>
            <a:endParaRPr lang="en-US"/>
          </a:p>
        </p:txBody>
      </p:sp>
      <p:sp>
        <p:nvSpPr>
          <p:cNvPr id="23555" name="Rectangle 2"/>
          <p:cNvSpPr>
            <a:spLocks noGrp="1" noRot="1" noChangeAspect="1" noChangeArrowheads="1" noTextEdit="1"/>
          </p:cNvSpPr>
          <p:nvPr>
            <p:ph type="sldImg"/>
          </p:nvPr>
        </p:nvSpPr>
        <p:spPr>
          <a:xfrm>
            <a:off x="406400" y="696913"/>
            <a:ext cx="6197600" cy="3486150"/>
          </a:xfrm>
          <a:ln/>
        </p:spPr>
      </p:sp>
      <p:sp>
        <p:nvSpPr>
          <p:cNvPr id="235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284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26</a:t>
            </a:fld>
            <a:endParaRPr lang="en-US"/>
          </a:p>
        </p:txBody>
      </p:sp>
      <p:sp>
        <p:nvSpPr>
          <p:cNvPr id="24579" name="Rectangle 2"/>
          <p:cNvSpPr>
            <a:spLocks noGrp="1" noRot="1" noChangeAspect="1" noChangeArrowheads="1" noTextEdit="1"/>
          </p:cNvSpPr>
          <p:nvPr>
            <p:ph type="sldImg"/>
          </p:nvPr>
        </p:nvSpPr>
        <p:spPr>
          <a:xfrm>
            <a:off x="406400" y="696913"/>
            <a:ext cx="6197600" cy="3486150"/>
          </a:xfrm>
          <a:ln/>
        </p:spPr>
      </p:sp>
      <p:sp>
        <p:nvSpPr>
          <p:cNvPr id="24580" name="Rectangle 3"/>
          <p:cNvSpPr>
            <a:spLocks noGrp="1" noChangeArrowheads="1"/>
          </p:cNvSpPr>
          <p:nvPr>
            <p:ph type="body" idx="1"/>
          </p:nvPr>
        </p:nvSpPr>
        <p:spPr>
          <a:noFill/>
          <a:ln/>
        </p:spPr>
        <p:txBody>
          <a:bodyPr>
            <a:normAutofit/>
          </a:bodyPr>
          <a:lstStyle/>
          <a:p>
            <a:pPr eaLnBrk="1" hangingPunct="1"/>
            <a:endParaRPr lang="en-US" dirty="0"/>
          </a:p>
        </p:txBody>
      </p:sp>
    </p:spTree>
    <p:extLst>
      <p:ext uri="{BB962C8B-B14F-4D97-AF65-F5344CB8AC3E}">
        <p14:creationId xmlns:p14="http://schemas.microsoft.com/office/powerpoint/2010/main" val="1542620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32EA2-35D4-B87C-A002-84970827409F}"/>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B7BADCAA-2AE3-C373-CF84-2F031FEFEB92}"/>
              </a:ext>
            </a:extLst>
          </p:cNvPr>
          <p:cNvSpPr>
            <a:spLocks noGrp="1" noChangeArrowheads="1"/>
          </p:cNvSpPr>
          <p:nvPr>
            <p:ph type="sldNum" sz="quarter" idx="5"/>
          </p:nvPr>
        </p:nvSpPr>
        <p:spPr>
          <a:noFill/>
        </p:spPr>
        <p:txBody>
          <a:bodyPr/>
          <a:lstStyle/>
          <a:p>
            <a:fld id="{6558DCB4-ADB9-4A51-A770-733B697E5D97}" type="slidenum">
              <a:rPr lang="en-US" smtClean="0"/>
              <a:pPr/>
              <a:t>27</a:t>
            </a:fld>
            <a:endParaRPr lang="en-US"/>
          </a:p>
        </p:txBody>
      </p:sp>
      <p:sp>
        <p:nvSpPr>
          <p:cNvPr id="24579" name="Rectangle 2">
            <a:extLst>
              <a:ext uri="{FF2B5EF4-FFF2-40B4-BE49-F238E27FC236}">
                <a16:creationId xmlns:a16="http://schemas.microsoft.com/office/drawing/2014/main" id="{0A68E56F-DEDC-73D3-B404-32FD487EBB76}"/>
              </a:ext>
            </a:extLst>
          </p:cNvPr>
          <p:cNvSpPr>
            <a:spLocks noGrp="1" noRot="1" noChangeAspect="1" noChangeArrowheads="1" noTextEdit="1"/>
          </p:cNvSpPr>
          <p:nvPr>
            <p:ph type="sldImg"/>
          </p:nvPr>
        </p:nvSpPr>
        <p:spPr>
          <a:xfrm>
            <a:off x="406400" y="696913"/>
            <a:ext cx="6197600" cy="3486150"/>
          </a:xfrm>
          <a:ln/>
        </p:spPr>
      </p:sp>
      <p:sp>
        <p:nvSpPr>
          <p:cNvPr id="24580" name="Rectangle 3">
            <a:extLst>
              <a:ext uri="{FF2B5EF4-FFF2-40B4-BE49-F238E27FC236}">
                <a16:creationId xmlns:a16="http://schemas.microsoft.com/office/drawing/2014/main" id="{BB01EEE4-C4F8-02EE-24A5-B3AD92AD9D19}"/>
              </a:ext>
            </a:extLst>
          </p:cNvPr>
          <p:cNvSpPr>
            <a:spLocks noGrp="1" noChangeArrowheads="1"/>
          </p:cNvSpPr>
          <p:nvPr>
            <p:ph type="body" idx="1"/>
          </p:nvPr>
        </p:nvSpPr>
        <p:spPr>
          <a:noFill/>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877057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28</a:t>
            </a:fld>
            <a:endParaRPr lang="en-US" dirty="0"/>
          </a:p>
        </p:txBody>
      </p:sp>
    </p:spTree>
    <p:extLst>
      <p:ext uri="{BB962C8B-B14F-4D97-AF65-F5344CB8AC3E}">
        <p14:creationId xmlns:p14="http://schemas.microsoft.com/office/powerpoint/2010/main" val="2955127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29</a:t>
            </a:fld>
            <a:endParaRPr lang="en-US" dirty="0"/>
          </a:p>
        </p:txBody>
      </p:sp>
    </p:spTree>
    <p:extLst>
      <p:ext uri="{BB962C8B-B14F-4D97-AF65-F5344CB8AC3E}">
        <p14:creationId xmlns:p14="http://schemas.microsoft.com/office/powerpoint/2010/main" val="3377535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7910D59D-3144-49AC-847D-3F5EC5276F4C}" type="slidenum">
              <a:rPr lang="en-US" smtClean="0"/>
              <a:pPr/>
              <a:t>3</a:t>
            </a:fld>
            <a:endParaRPr lang="en-US" dirty="0"/>
          </a:p>
        </p:txBody>
      </p:sp>
    </p:spTree>
    <p:extLst>
      <p:ext uri="{BB962C8B-B14F-4D97-AF65-F5344CB8AC3E}">
        <p14:creationId xmlns:p14="http://schemas.microsoft.com/office/powerpoint/2010/main" val="569539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30</a:t>
            </a:fld>
            <a:endParaRPr lang="en-US" dirty="0"/>
          </a:p>
        </p:txBody>
      </p:sp>
    </p:spTree>
    <p:extLst>
      <p:ext uri="{BB962C8B-B14F-4D97-AF65-F5344CB8AC3E}">
        <p14:creationId xmlns:p14="http://schemas.microsoft.com/office/powerpoint/2010/main" val="2874677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pPr>
              <a:defRPr/>
            </a:pPr>
            <a:fld id="{200626C4-F1A9-45B6-80C7-D29D3E505758}" type="slidenum">
              <a:rPr lang="en-US" smtClean="0"/>
              <a:pPr>
                <a:defRPr/>
              </a:pPr>
              <a:t>31</a:t>
            </a:fld>
            <a:endParaRPr lang="en-US" dirty="0"/>
          </a:p>
        </p:txBody>
      </p:sp>
    </p:spTree>
    <p:extLst>
      <p:ext uri="{BB962C8B-B14F-4D97-AF65-F5344CB8AC3E}">
        <p14:creationId xmlns:p14="http://schemas.microsoft.com/office/powerpoint/2010/main" val="2718238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32</a:t>
            </a:fld>
            <a:endParaRPr lang="en-US" dirty="0"/>
          </a:p>
        </p:txBody>
      </p:sp>
    </p:spTree>
    <p:extLst>
      <p:ext uri="{BB962C8B-B14F-4D97-AF65-F5344CB8AC3E}">
        <p14:creationId xmlns:p14="http://schemas.microsoft.com/office/powerpoint/2010/main" val="1183881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146151C9-2478-4127-8785-03987558B046}"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
        <p:nvSpPr>
          <p:cNvPr id="68612" name="Notes Placeholder 1"/>
          <p:cNvSpPr>
            <a:spLocks noGrp="1"/>
          </p:cNvSpPr>
          <p:nvPr>
            <p:ph type="body" idx="1"/>
          </p:nvPr>
        </p:nvSpPr>
        <p:spPr bwMode="auto">
          <a:xfrm>
            <a:off x="685800" y="4572001"/>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978066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34</a:t>
            </a:fld>
            <a:endParaRPr lang="en-US" dirty="0"/>
          </a:p>
        </p:txBody>
      </p:sp>
    </p:spTree>
    <p:extLst>
      <p:ext uri="{BB962C8B-B14F-4D97-AF65-F5344CB8AC3E}">
        <p14:creationId xmlns:p14="http://schemas.microsoft.com/office/powerpoint/2010/main" val="3175934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35</a:t>
            </a:fld>
            <a:endParaRPr lang="en-US" dirty="0"/>
          </a:p>
        </p:txBody>
      </p:sp>
    </p:spTree>
    <p:extLst>
      <p:ext uri="{BB962C8B-B14F-4D97-AF65-F5344CB8AC3E}">
        <p14:creationId xmlns:p14="http://schemas.microsoft.com/office/powerpoint/2010/main" val="4140327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36</a:t>
            </a:fld>
            <a:endParaRPr lang="en-US" dirty="0"/>
          </a:p>
        </p:txBody>
      </p:sp>
    </p:spTree>
    <p:extLst>
      <p:ext uri="{BB962C8B-B14F-4D97-AF65-F5344CB8AC3E}">
        <p14:creationId xmlns:p14="http://schemas.microsoft.com/office/powerpoint/2010/main" val="41598569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p>
        </p:txBody>
      </p:sp>
      <p:sp>
        <p:nvSpPr>
          <p:cNvPr id="4" name="Slide Number Placeholder 3"/>
          <p:cNvSpPr>
            <a:spLocks noGrp="1"/>
          </p:cNvSpPr>
          <p:nvPr>
            <p:ph type="sldNum" sz="quarter" idx="5"/>
          </p:nvPr>
        </p:nvSpPr>
        <p:spPr/>
        <p:txBody>
          <a:bodyPr/>
          <a:lstStyle/>
          <a:p>
            <a:pPr>
              <a:defRPr/>
            </a:pPr>
            <a:fld id="{200626C4-F1A9-45B6-80C7-D29D3E505758}" type="slidenum">
              <a:rPr lang="en-US" smtClean="0"/>
              <a:pPr>
                <a:defRPr/>
              </a:pPr>
              <a:t>37</a:t>
            </a:fld>
            <a:endParaRPr lang="en-US" dirty="0"/>
          </a:p>
        </p:txBody>
      </p:sp>
    </p:spTree>
    <p:extLst>
      <p:ext uri="{BB962C8B-B14F-4D97-AF65-F5344CB8AC3E}">
        <p14:creationId xmlns:p14="http://schemas.microsoft.com/office/powerpoint/2010/main" val="567761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38</a:t>
            </a:fld>
            <a:endParaRPr lang="en-US" dirty="0"/>
          </a:p>
        </p:txBody>
      </p:sp>
    </p:spTree>
    <p:extLst>
      <p:ext uri="{BB962C8B-B14F-4D97-AF65-F5344CB8AC3E}">
        <p14:creationId xmlns:p14="http://schemas.microsoft.com/office/powerpoint/2010/main" val="3944551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39</a:t>
            </a:fld>
            <a:endParaRPr lang="en-US" dirty="0"/>
          </a:p>
        </p:txBody>
      </p:sp>
    </p:spTree>
    <p:extLst>
      <p:ext uri="{BB962C8B-B14F-4D97-AF65-F5344CB8AC3E}">
        <p14:creationId xmlns:p14="http://schemas.microsoft.com/office/powerpoint/2010/main" val="188266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16387"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Franklin Gothic Book" pitchFamily="34" charset="0"/>
                <a:ea typeface="ＭＳ Ｐゴシック" pitchFamily="34" charset="-128"/>
              </a:defRPr>
            </a:lvl1pPr>
            <a:lvl2pPr marL="742950" indent="-285750" eaLnBrk="0" hangingPunct="0">
              <a:defRPr sz="2400">
                <a:solidFill>
                  <a:schemeClr val="tx1"/>
                </a:solidFill>
                <a:latin typeface="Franklin Gothic Book" pitchFamily="34" charset="0"/>
                <a:ea typeface="ＭＳ Ｐゴシック" pitchFamily="34" charset="-128"/>
              </a:defRPr>
            </a:lvl2pPr>
            <a:lvl3pPr marL="1143000" indent="-228600" eaLnBrk="0" hangingPunct="0">
              <a:defRPr sz="2400">
                <a:solidFill>
                  <a:schemeClr val="tx1"/>
                </a:solidFill>
                <a:latin typeface="Franklin Gothic Book" pitchFamily="34" charset="0"/>
                <a:ea typeface="ＭＳ Ｐゴシック" pitchFamily="34" charset="-128"/>
              </a:defRPr>
            </a:lvl3pPr>
            <a:lvl4pPr marL="1600200" indent="-228600" eaLnBrk="0" hangingPunct="0">
              <a:defRPr sz="2400">
                <a:solidFill>
                  <a:schemeClr val="tx1"/>
                </a:solidFill>
                <a:latin typeface="Franklin Gothic Book" pitchFamily="34" charset="0"/>
                <a:ea typeface="ＭＳ Ｐゴシック" pitchFamily="34" charset="-128"/>
              </a:defRPr>
            </a:lvl4pPr>
            <a:lvl5pPr marL="2057400" indent="-228600" eaLnBrk="0" hangingPunct="0">
              <a:defRPr sz="2400">
                <a:solidFill>
                  <a:schemeClr val="tx1"/>
                </a:solidFill>
                <a:latin typeface="Franklin Gothic Boo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Franklin Gothic Boo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Franklin Gothic Boo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Franklin Gothic Boo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Franklin Gothic Book" pitchFamily="34" charset="0"/>
                <a:ea typeface="ＭＳ Ｐゴシック" pitchFamily="34" charset="-128"/>
              </a:defRPr>
            </a:lvl9pPr>
          </a:lstStyle>
          <a:p>
            <a:pPr eaLnBrk="1" hangingPunct="1">
              <a:defRPr/>
            </a:pPr>
            <a:fld id="{D382ACC2-7A4A-4BB8-BB5C-395842C2EEF8}" type="slidenum">
              <a:rPr lang="en-US" sz="1200">
                <a:latin typeface="Calibri" pitchFamily="34" charset="0"/>
              </a:rPr>
              <a:pPr eaLnBrk="1" hangingPunct="1">
                <a:defRPr/>
              </a:pPr>
              <a:t>4</a:t>
            </a:fld>
            <a:endParaRPr lang="en-US" sz="1200">
              <a:latin typeface="Calibri" pitchFamily="34" charset="0"/>
            </a:endParaRPr>
          </a:p>
        </p:txBody>
      </p:sp>
    </p:spTree>
    <p:extLst>
      <p:ext uri="{BB962C8B-B14F-4D97-AF65-F5344CB8AC3E}">
        <p14:creationId xmlns:p14="http://schemas.microsoft.com/office/powerpoint/2010/main" val="560207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40</a:t>
            </a:fld>
            <a:endParaRPr lang="en-US" dirty="0"/>
          </a:p>
        </p:txBody>
      </p:sp>
    </p:spTree>
    <p:extLst>
      <p:ext uri="{BB962C8B-B14F-4D97-AF65-F5344CB8AC3E}">
        <p14:creationId xmlns:p14="http://schemas.microsoft.com/office/powerpoint/2010/main" val="3839091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41</a:t>
            </a:fld>
            <a:endParaRPr lang="en-US" dirty="0"/>
          </a:p>
        </p:txBody>
      </p:sp>
    </p:spTree>
    <p:extLst>
      <p:ext uri="{BB962C8B-B14F-4D97-AF65-F5344CB8AC3E}">
        <p14:creationId xmlns:p14="http://schemas.microsoft.com/office/powerpoint/2010/main" val="1286679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42</a:t>
            </a:fld>
            <a:endParaRPr lang="en-US" dirty="0"/>
          </a:p>
        </p:txBody>
      </p:sp>
    </p:spTree>
    <p:extLst>
      <p:ext uri="{BB962C8B-B14F-4D97-AF65-F5344CB8AC3E}">
        <p14:creationId xmlns:p14="http://schemas.microsoft.com/office/powerpoint/2010/main" val="32917870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43</a:t>
            </a:fld>
            <a:endParaRPr lang="en-US" dirty="0"/>
          </a:p>
        </p:txBody>
      </p:sp>
    </p:spTree>
    <p:extLst>
      <p:ext uri="{BB962C8B-B14F-4D97-AF65-F5344CB8AC3E}">
        <p14:creationId xmlns:p14="http://schemas.microsoft.com/office/powerpoint/2010/main" val="35239318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ABF3338-635E-41CF-858A-4850C487471B}" type="slidenum">
              <a:rPr lang="en-US" smtClean="0"/>
              <a:pPr/>
              <a:t>44</a:t>
            </a:fld>
            <a:endParaRPr lang="en-US"/>
          </a:p>
        </p:txBody>
      </p:sp>
      <p:sp>
        <p:nvSpPr>
          <p:cNvPr id="23555" name="Rectangle 2"/>
          <p:cNvSpPr>
            <a:spLocks noGrp="1" noRot="1" noChangeAspect="1" noChangeArrowheads="1" noTextEdit="1"/>
          </p:cNvSpPr>
          <p:nvPr>
            <p:ph type="sldImg"/>
          </p:nvPr>
        </p:nvSpPr>
        <p:spPr>
          <a:xfrm>
            <a:off x="406400" y="696913"/>
            <a:ext cx="6197600" cy="3486150"/>
          </a:xfrm>
          <a:ln/>
        </p:spPr>
      </p:sp>
      <p:sp>
        <p:nvSpPr>
          <p:cNvPr id="235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483530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45</a:t>
            </a:fld>
            <a:endParaRPr lang="en-US" dirty="0"/>
          </a:p>
        </p:txBody>
      </p:sp>
    </p:spTree>
    <p:extLst>
      <p:ext uri="{BB962C8B-B14F-4D97-AF65-F5344CB8AC3E}">
        <p14:creationId xmlns:p14="http://schemas.microsoft.com/office/powerpoint/2010/main" val="14336892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46</a:t>
            </a:fld>
            <a:endParaRPr lang="en-US" dirty="0"/>
          </a:p>
        </p:txBody>
      </p:sp>
    </p:spTree>
    <p:extLst>
      <p:ext uri="{BB962C8B-B14F-4D97-AF65-F5344CB8AC3E}">
        <p14:creationId xmlns:p14="http://schemas.microsoft.com/office/powerpoint/2010/main" val="8220811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47</a:t>
            </a:fld>
            <a:endParaRPr lang="en-US"/>
          </a:p>
        </p:txBody>
      </p:sp>
      <p:sp>
        <p:nvSpPr>
          <p:cNvPr id="24579" name="Rectangle 2"/>
          <p:cNvSpPr>
            <a:spLocks noGrp="1" noRot="1" noChangeAspect="1" noChangeArrowheads="1" noTextEdit="1"/>
          </p:cNvSpPr>
          <p:nvPr>
            <p:ph type="sldImg"/>
          </p:nvPr>
        </p:nvSpPr>
        <p:spPr>
          <a:xfrm>
            <a:off x="406400" y="696913"/>
            <a:ext cx="6197600" cy="3486150"/>
          </a:xfrm>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51414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48</a:t>
            </a:fld>
            <a:endParaRPr lang="en-US" dirty="0"/>
          </a:p>
        </p:txBody>
      </p:sp>
    </p:spTree>
    <p:extLst>
      <p:ext uri="{BB962C8B-B14F-4D97-AF65-F5344CB8AC3E}">
        <p14:creationId xmlns:p14="http://schemas.microsoft.com/office/powerpoint/2010/main" val="49060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5</a:t>
            </a:fld>
            <a:endParaRPr lang="en-US" dirty="0"/>
          </a:p>
        </p:txBody>
      </p:sp>
    </p:spTree>
    <p:extLst>
      <p:ext uri="{BB962C8B-B14F-4D97-AF65-F5344CB8AC3E}">
        <p14:creationId xmlns:p14="http://schemas.microsoft.com/office/powerpoint/2010/main" val="1648760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6</a:t>
            </a:fld>
            <a:endParaRPr lang="en-US" dirty="0"/>
          </a:p>
        </p:txBody>
      </p:sp>
    </p:spTree>
    <p:extLst>
      <p:ext uri="{BB962C8B-B14F-4D97-AF65-F5344CB8AC3E}">
        <p14:creationId xmlns:p14="http://schemas.microsoft.com/office/powerpoint/2010/main" val="143974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7</a:t>
            </a:fld>
            <a:endParaRPr lang="en-US" dirty="0"/>
          </a:p>
        </p:txBody>
      </p:sp>
    </p:spTree>
    <p:extLst>
      <p:ext uri="{BB962C8B-B14F-4D97-AF65-F5344CB8AC3E}">
        <p14:creationId xmlns:p14="http://schemas.microsoft.com/office/powerpoint/2010/main" val="2899792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8</a:t>
            </a:fld>
            <a:endParaRPr lang="en-US" dirty="0"/>
          </a:p>
        </p:txBody>
      </p:sp>
    </p:spTree>
    <p:extLst>
      <p:ext uri="{BB962C8B-B14F-4D97-AF65-F5344CB8AC3E}">
        <p14:creationId xmlns:p14="http://schemas.microsoft.com/office/powerpoint/2010/main" val="241686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lgn="l">
              <a:lnSpc>
                <a:spcPts val="1400"/>
              </a:lnSpc>
            </a:pP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9</a:t>
            </a:fld>
            <a:endParaRPr lang="en-US" dirty="0"/>
          </a:p>
        </p:txBody>
      </p:sp>
    </p:spTree>
    <p:extLst>
      <p:ext uri="{BB962C8B-B14F-4D97-AF65-F5344CB8AC3E}">
        <p14:creationId xmlns:p14="http://schemas.microsoft.com/office/powerpoint/2010/main" val="826469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117600" y="2106168"/>
            <a:ext cx="10160000" cy="30480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F47B4A90-9B2F-40F4-BBF3-6E29953403AD}" type="datetime1">
              <a:rPr lang="en-US" smtClean="0"/>
              <a:t>1/8/2026</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0668000" y="228600"/>
            <a:ext cx="11176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pic>
        <p:nvPicPr>
          <p:cNvPr id="3" name="Picture 2" descr="Background shows teh Department of Education seal, AnLar, and Westat logos.">
            <a:extLst>
              <a:ext uri="{FF2B5EF4-FFF2-40B4-BE49-F238E27FC236}">
                <a16:creationId xmlns:a16="http://schemas.microsoft.com/office/drawing/2014/main" id="{5AF15345-657C-46BF-AB16-A5D4D8E546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72" y="0"/>
            <a:ext cx="12192000" cy="68580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gradFill flip="none" rotWithShape="1">
          <a:gsLst>
            <a:gs pos="16000">
              <a:srgbClr val="D4DCEC"/>
            </a:gs>
            <a:gs pos="53746">
              <a:srgbClr val="637D8E"/>
            </a:gs>
            <a:gs pos="97000">
              <a:srgbClr val="1E6083"/>
            </a:gs>
          </a:gsLst>
          <a:lin ang="2700000" scaled="1"/>
          <a:tileRect/>
        </a:gradFill>
        <a:effectLst/>
      </p:bgPr>
    </p:bg>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A6A1E8B1-2E03-4003-A841-3259E68D3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1371600"/>
          </a:xfrm>
          <a:prstGeom prst="rect">
            <a:avLst/>
          </a:prstGeom>
        </p:spPr>
      </p:pic>
      <p:sp>
        <p:nvSpPr>
          <p:cNvPr id="8" name="Text Placeholder 7">
            <a:extLst>
              <a:ext uri="{FF2B5EF4-FFF2-40B4-BE49-F238E27FC236}">
                <a16:creationId xmlns:a16="http://schemas.microsoft.com/office/drawing/2014/main" id="{E1A50A8B-0353-4DA0-8B97-38287F86699E}"/>
              </a:ext>
            </a:extLst>
          </p:cNvPr>
          <p:cNvSpPr>
            <a:spLocks noGrp="1"/>
          </p:cNvSpPr>
          <p:nvPr>
            <p:ph type="body" sz="quarter" idx="10" hasCustomPrompt="1"/>
          </p:nvPr>
        </p:nvSpPr>
        <p:spPr>
          <a:xfrm>
            <a:off x="1066800" y="2743200"/>
            <a:ext cx="10058400" cy="1371600"/>
          </a:xfrm>
        </p:spPr>
        <p:txBody>
          <a:bodyPr/>
          <a:lstStyle>
            <a:lvl1pPr marL="0" indent="0" algn="ctr">
              <a:buNone/>
              <a:defRPr sz="4000" b="1">
                <a:solidFill>
                  <a:schemeClr val="bg1"/>
                </a:solidFill>
                <a:latin typeface="+mn-lt"/>
              </a:defRPr>
            </a:lvl1pPr>
            <a:lvl2pPr algn="ctr">
              <a:buNone/>
              <a:defRPr b="1">
                <a:solidFill>
                  <a:schemeClr val="bg1"/>
                </a:solidFill>
              </a:defRPr>
            </a:lvl2pPr>
            <a:lvl3pPr algn="ctr">
              <a:buNone/>
              <a:defRPr b="1">
                <a:solidFill>
                  <a:schemeClr val="bg1"/>
                </a:solidFill>
              </a:defRPr>
            </a:lvl3pPr>
            <a:lvl4pPr algn="ctr">
              <a:buNone/>
              <a:defRPr b="1">
                <a:solidFill>
                  <a:schemeClr val="bg1"/>
                </a:solidFill>
              </a:defRPr>
            </a:lvl4pPr>
            <a:lvl5pPr algn="ctr">
              <a:buNone/>
              <a:defRPr b="1">
                <a:solidFill>
                  <a:schemeClr val="bg1"/>
                </a:solidFill>
              </a:defRPr>
            </a:lvl5pPr>
          </a:lstStyle>
          <a:p>
            <a:pPr lvl="0"/>
            <a:r>
              <a:rPr lang="en-US" dirty="0"/>
              <a:t>CLICK TO EDIT MASTER TEXT STYLES</a:t>
            </a:r>
          </a:p>
        </p:txBody>
      </p:sp>
      <p:sp>
        <p:nvSpPr>
          <p:cNvPr id="9" name="Footer Placeholder 4">
            <a:extLst>
              <a:ext uri="{FF2B5EF4-FFF2-40B4-BE49-F238E27FC236}">
                <a16:creationId xmlns:a16="http://schemas.microsoft.com/office/drawing/2014/main" id="{493FEC2E-50A9-45CF-924E-35F8700988F4}"/>
              </a:ext>
            </a:extLst>
          </p:cNvPr>
          <p:cNvSpPr>
            <a:spLocks noGrp="1"/>
          </p:cNvSpPr>
          <p:nvPr>
            <p:ph type="ftr" sz="quarter" idx="11"/>
          </p:nvPr>
        </p:nvSpPr>
        <p:spPr>
          <a:xfrm>
            <a:off x="812801" y="6248207"/>
            <a:ext cx="7228111" cy="365125"/>
          </a:xfrm>
        </p:spPr>
        <p:txBody>
          <a:bodyPr/>
          <a:lstStyle>
            <a:lvl1pPr>
              <a:defRPr b="1">
                <a:solidFill>
                  <a:schemeClr val="bg1"/>
                </a:solidFill>
                <a:latin typeface="Montserrat" panose="00000500000000000000" pitchFamily="2" charset="0"/>
              </a:defRPr>
            </a:lvl1pPr>
          </a:lstStyle>
          <a:p>
            <a:endParaRPr lang="en-US" b="1" dirty="0"/>
          </a:p>
        </p:txBody>
      </p:sp>
      <p:sp>
        <p:nvSpPr>
          <p:cNvPr id="10" name="Date Placeholder 3">
            <a:extLst>
              <a:ext uri="{FF2B5EF4-FFF2-40B4-BE49-F238E27FC236}">
                <a16:creationId xmlns:a16="http://schemas.microsoft.com/office/drawing/2014/main" id="{E254F499-2D64-4101-9CD1-ED108E7725D5}"/>
              </a:ext>
            </a:extLst>
          </p:cNvPr>
          <p:cNvSpPr>
            <a:spLocks noGrp="1"/>
          </p:cNvSpPr>
          <p:nvPr>
            <p:ph type="dt" sz="half" idx="12"/>
          </p:nvPr>
        </p:nvSpPr>
        <p:spPr>
          <a:xfrm>
            <a:off x="8128000" y="6248401"/>
            <a:ext cx="3556000" cy="365125"/>
          </a:xfrm>
        </p:spPr>
        <p:txBody>
          <a:bodyPr/>
          <a:lstStyle>
            <a:lvl1pPr>
              <a:defRPr>
                <a:solidFill>
                  <a:schemeClr val="bg1"/>
                </a:solidFill>
                <a:latin typeface="Montserrat" panose="00000500000000000000" pitchFamily="2" charset="0"/>
              </a:defRPr>
            </a:lvl1pPr>
          </a:lstStyle>
          <a:p>
            <a:fld id="{CC105119-E232-4546-9599-52A70451804B}" type="datetime1">
              <a:rPr lang="en-US" smtClean="0"/>
              <a:pPr/>
              <a:t>1/8/2026</a:t>
            </a:fld>
            <a:endParaRPr lang="en-US" dirty="0"/>
          </a:p>
        </p:txBody>
      </p:sp>
      <p:pic>
        <p:nvPicPr>
          <p:cNvPr id="11" name="Picture 10" descr="AnLar and Westat logos">
            <a:extLst>
              <a:ext uri="{FF2B5EF4-FFF2-40B4-BE49-F238E27FC236}">
                <a16:creationId xmlns:a16="http://schemas.microsoft.com/office/drawing/2014/main" id="{ADCDA49C-FB90-4E5B-95B5-28365ED7D3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0" y="6141843"/>
            <a:ext cx="1336312" cy="563757"/>
          </a:xfrm>
          <a:prstGeom prst="rect">
            <a:avLst/>
          </a:prstGeom>
        </p:spPr>
      </p:pic>
    </p:spTree>
    <p:extLst>
      <p:ext uri="{BB962C8B-B14F-4D97-AF65-F5344CB8AC3E}">
        <p14:creationId xmlns:p14="http://schemas.microsoft.com/office/powerpoint/2010/main" val="49827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12192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2" name="Title 1"/>
          <p:cNvSpPr>
            <a:spLocks noGrp="1"/>
          </p:cNvSpPr>
          <p:nvPr>
            <p:ph type="title"/>
          </p:nvPr>
        </p:nvSpPr>
        <p:spPr>
          <a:xfrm>
            <a:off x="406400" y="152400"/>
            <a:ext cx="11277600" cy="990600"/>
          </a:xfrm>
        </p:spPr>
        <p:txBody>
          <a:bodyPr>
            <a:noAutofit/>
          </a:bodyPr>
          <a:lstStyle>
            <a:lvl1pPr>
              <a:defRPr sz="4000" b="0">
                <a:latin typeface="Aptos SemiBold" panose="020B0004020202020204" pitchFamily="34" charset="0"/>
              </a:defRPr>
            </a:lvl1pPr>
          </a:lstStyle>
          <a:p>
            <a:r>
              <a:rPr kumimoji="0"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latin typeface="+mn-lt"/>
              </a:defRPr>
            </a:lvl1pPr>
          </a:lstStyle>
          <a:p>
            <a:fld id="{CC105119-E232-4546-9599-52A70451804B}" type="datetime1">
              <a:rPr lang="en-US" smtClean="0"/>
              <a:pPr/>
              <a:t>1/8/2026</a:t>
            </a:fld>
            <a:endParaRPr lang="en-US" dirty="0"/>
          </a:p>
        </p:txBody>
      </p:sp>
      <p:sp>
        <p:nvSpPr>
          <p:cNvPr id="5" name="Footer Placeholder 4"/>
          <p:cNvSpPr>
            <a:spLocks noGrp="1"/>
          </p:cNvSpPr>
          <p:nvPr>
            <p:ph type="ftr" sz="quarter" idx="11"/>
          </p:nvPr>
        </p:nvSpPr>
        <p:spPr/>
        <p:txBody>
          <a:bodyPr/>
          <a:lstStyle>
            <a:lvl1pPr>
              <a:defRPr>
                <a:solidFill>
                  <a:schemeClr val="bg1"/>
                </a:solidFill>
                <a:latin typeface="+mn-lt"/>
              </a:defRPr>
            </a:lvl1pPr>
          </a:lstStyle>
          <a:p>
            <a:endParaRPr lang="en-US" dirty="0"/>
          </a:p>
        </p:txBody>
      </p:sp>
      <p:sp>
        <p:nvSpPr>
          <p:cNvPr id="8" name="Content Placeholder 7"/>
          <p:cNvSpPr>
            <a:spLocks noGrp="1"/>
          </p:cNvSpPr>
          <p:nvPr>
            <p:ph sz="quarter" idx="1"/>
          </p:nvPr>
        </p:nvSpPr>
        <p:spPr>
          <a:xfrm>
            <a:off x="406400" y="1524000"/>
            <a:ext cx="11277600" cy="44958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11168745" y="6400800"/>
            <a:ext cx="711200" cy="244476"/>
          </a:xfrm>
          <a:prstGeom prst="rect">
            <a:avLst/>
          </a:prstGeom>
        </p:spPr>
        <p:txBody>
          <a:bodyPr/>
          <a:lstStyle>
            <a:lvl1pPr>
              <a:defRPr>
                <a:solidFill>
                  <a:schemeClr val="bg1"/>
                </a:solidFill>
                <a:latin typeface="+mn-lt"/>
              </a:defRPr>
            </a:lvl1pPr>
          </a:lstStyle>
          <a:p>
            <a:fld id="{78FEA6AD-5963-42A3-B799-50DDE2FA9A33}" type="slidenum">
              <a:rPr lang="en-US" smtClean="0"/>
              <a:pPr/>
              <a:t>‹#›</a:t>
            </a:fld>
            <a:endParaRPr lang="en-US" dirty="0">
              <a:latin typeface="+mn-lt"/>
            </a:endParaRPr>
          </a:p>
        </p:txBody>
      </p:sp>
      <p:sp>
        <p:nvSpPr>
          <p:cNvPr id="9" name="Rectangle 8">
            <a:extLst>
              <a:ext uri="{FF2B5EF4-FFF2-40B4-BE49-F238E27FC236}">
                <a16:creationId xmlns:a16="http://schemas.microsoft.com/office/drawing/2014/main" id="{C5B1982E-D8C5-4044-B55B-C156EBF02AC0}"/>
              </a:ext>
            </a:extLst>
          </p:cNvPr>
          <p:cNvSpPr/>
          <p:nvPr userDrawn="1"/>
        </p:nvSpPr>
        <p:spPr>
          <a:xfrm>
            <a:off x="-10420" y="1303337"/>
            <a:ext cx="12192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6325699"/>
            <a:ext cx="812800" cy="3429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way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rot="16200000">
            <a:off x="-2528864" y="2500336"/>
            <a:ext cx="6858000" cy="1857328"/>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CC105119-E232-4546-9599-52A70451804B}" type="datetime1">
              <a:rPr lang="en-US" smtClean="0"/>
              <a:t>1/8/2026</a:t>
            </a:fld>
            <a:endParaRPr lang="en-US" dirty="0"/>
          </a:p>
        </p:txBody>
      </p:sp>
      <p:sp>
        <p:nvSpPr>
          <p:cNvPr id="8" name="Content Placeholder 7"/>
          <p:cNvSpPr>
            <a:spLocks noGrp="1"/>
          </p:cNvSpPr>
          <p:nvPr>
            <p:ph sz="quarter" idx="1"/>
          </p:nvPr>
        </p:nvSpPr>
        <p:spPr>
          <a:xfrm>
            <a:off x="2011796" y="457200"/>
            <a:ext cx="9550400" cy="55626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11168745" y="6400800"/>
            <a:ext cx="711200" cy="244476"/>
          </a:xfrm>
          <a:prstGeom prst="rect">
            <a:avLst/>
          </a:prstGeom>
        </p:spPr>
        <p:txBody>
          <a:bodyPr/>
          <a:lstStyle>
            <a:lvl1pPr>
              <a:defRPr>
                <a:solidFill>
                  <a:schemeClr val="tx2"/>
                </a:solidFill>
                <a:latin typeface="Montserrat" panose="00000500000000000000" pitchFamily="2" charset="0"/>
              </a:defRPr>
            </a:lvl1pPr>
          </a:lstStyle>
          <a:p>
            <a:fld id="{78FEA6AD-5963-42A3-B799-50DDE2FA9A33}" type="slidenum">
              <a:rPr lang="en-US" smtClean="0"/>
              <a:pPr/>
              <a:t>‹#›</a:t>
            </a:fld>
            <a:endParaRPr lang="en-US" dirty="0"/>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6325699"/>
            <a:ext cx="812800" cy="342900"/>
          </a:xfrm>
          <a:prstGeom prst="rect">
            <a:avLst/>
          </a:prstGeom>
        </p:spPr>
      </p:pic>
      <p:sp>
        <p:nvSpPr>
          <p:cNvPr id="10" name="Title 9">
            <a:extLst>
              <a:ext uri="{FF2B5EF4-FFF2-40B4-BE49-F238E27FC236}">
                <a16:creationId xmlns:a16="http://schemas.microsoft.com/office/drawing/2014/main" id="{779D3A50-4BD5-B116-4539-14C7763F4D19}"/>
              </a:ext>
            </a:extLst>
          </p:cNvPr>
          <p:cNvSpPr>
            <a:spLocks noGrp="1"/>
          </p:cNvSpPr>
          <p:nvPr>
            <p:ph type="title"/>
          </p:nvPr>
        </p:nvSpPr>
        <p:spPr>
          <a:xfrm rot="16200000">
            <a:off x="-2073313" y="2502449"/>
            <a:ext cx="5946897" cy="13208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2191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D8CC49-79B8-492E-806A-669EC5B077EA}"/>
              </a:ext>
            </a:extLst>
          </p:cNvPr>
          <p:cNvSpPr/>
          <p:nvPr userDrawn="1"/>
        </p:nvSpPr>
        <p:spPr>
          <a:xfrm>
            <a:off x="0" y="6172200"/>
            <a:ext cx="12192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2" name="Title 1"/>
          <p:cNvSpPr>
            <a:spLocks noGrp="1"/>
          </p:cNvSpPr>
          <p:nvPr>
            <p:ph type="title"/>
          </p:nvPr>
        </p:nvSpPr>
        <p:spPr>
          <a:xfrm>
            <a:off x="406400" y="228600"/>
            <a:ext cx="11480800" cy="990600"/>
          </a:xfrm>
        </p:spPr>
        <p:txBody>
          <a:bodyPr/>
          <a:lstStyle>
            <a:lvl1pPr>
              <a:defRPr sz="4000">
                <a:latin typeface="Aptos SemiBold" panose="020B0004020202020204" pitchFamily="34" charset="0"/>
              </a:defRPr>
            </a:lvl1pPr>
          </a:lstStyle>
          <a:p>
            <a:r>
              <a:rPr kumimoji="0" lang="en-US" dirty="0"/>
              <a:t>Click to edit Master title style</a:t>
            </a:r>
          </a:p>
        </p:txBody>
      </p:sp>
      <p:sp>
        <p:nvSpPr>
          <p:cNvPr id="9" name="Content Placeholder 8"/>
          <p:cNvSpPr>
            <a:spLocks noGrp="1"/>
          </p:cNvSpPr>
          <p:nvPr>
            <p:ph sz="quarter" idx="1"/>
          </p:nvPr>
        </p:nvSpPr>
        <p:spPr>
          <a:xfrm>
            <a:off x="812800" y="1589567"/>
            <a:ext cx="5181600" cy="457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6459868" y="1589567"/>
            <a:ext cx="5181600" cy="4572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lvl1pPr>
              <a:defRPr>
                <a:latin typeface="+mn-lt"/>
              </a:defRPr>
            </a:lvl1pPr>
          </a:lstStyle>
          <a:p>
            <a:fld id="{1470B57B-6E08-4764-9AAF-340514370180}" type="datetime1">
              <a:rPr lang="en-US" smtClean="0"/>
              <a:pPr/>
              <a:t>1/8/2026</a:t>
            </a:fld>
            <a:endParaRPr lang="en-US" dirty="0"/>
          </a:p>
        </p:txBody>
      </p:sp>
      <p:sp>
        <p:nvSpPr>
          <p:cNvPr id="12" name="Footer Placeholder 11"/>
          <p:cNvSpPr>
            <a:spLocks noGrp="1"/>
          </p:cNvSpPr>
          <p:nvPr>
            <p:ph type="ftr" sz="quarter" idx="17"/>
          </p:nvPr>
        </p:nvSpPr>
        <p:spPr/>
        <p:txBody>
          <a:bodyPr rtlCol="0"/>
          <a:lstStyle>
            <a:lvl1pPr>
              <a:defRPr>
                <a:latin typeface="+mn-lt"/>
              </a:defRPr>
            </a:lvl1pPr>
          </a:lstStyle>
          <a:p>
            <a:endParaRPr lang="en-US" dirty="0"/>
          </a:p>
        </p:txBody>
      </p:sp>
      <p:sp>
        <p:nvSpPr>
          <p:cNvPr id="14" name="Slide Number Placeholder 5">
            <a:extLst>
              <a:ext uri="{FF2B5EF4-FFF2-40B4-BE49-F238E27FC236}">
                <a16:creationId xmlns:a16="http://schemas.microsoft.com/office/drawing/2014/main" id="{77E6CF1F-EA97-4878-B491-350F856C668A}"/>
              </a:ext>
            </a:extLst>
          </p:cNvPr>
          <p:cNvSpPr txBox="1">
            <a:spLocks/>
          </p:cNvSpPr>
          <p:nvPr userDrawn="1"/>
        </p:nvSpPr>
        <p:spPr>
          <a:xfrm>
            <a:off x="11168745" y="6400800"/>
            <a:ext cx="711200" cy="244476"/>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FEA6AD-5963-42A3-B799-50DDE2FA9A33}" type="slidenum">
              <a:rPr lang="en-US" sz="1800" smtClean="0">
                <a:latin typeface="+mn-lt"/>
              </a:rPr>
              <a:pPr/>
              <a:t>‹#›</a:t>
            </a:fld>
            <a:endParaRPr lang="en-US" sz="1800" dirty="0">
              <a:latin typeface="+mn-lt"/>
            </a:endParaRPr>
          </a:p>
        </p:txBody>
      </p:sp>
      <p:pic>
        <p:nvPicPr>
          <p:cNvPr id="15" name="Picture 14" descr="AnLar and Westat logos">
            <a:extLst>
              <a:ext uri="{FF2B5EF4-FFF2-40B4-BE49-F238E27FC236}">
                <a16:creationId xmlns:a16="http://schemas.microsoft.com/office/drawing/2014/main" id="{A63E9FE3-7C85-407F-997F-8213B8C4FE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6325699"/>
            <a:ext cx="812800" cy="342900"/>
          </a:xfrm>
          <a:prstGeom prst="rect">
            <a:avLst/>
          </a:prstGeom>
        </p:spPr>
      </p:pic>
      <p:sp>
        <p:nvSpPr>
          <p:cNvPr id="3" name="Rectangle 2">
            <a:extLst>
              <a:ext uri="{FF2B5EF4-FFF2-40B4-BE49-F238E27FC236}">
                <a16:creationId xmlns:a16="http://schemas.microsoft.com/office/drawing/2014/main" id="{26E0C7CE-BEB1-F841-2385-BC9CB77E900F}"/>
              </a:ext>
            </a:extLst>
          </p:cNvPr>
          <p:cNvSpPr/>
          <p:nvPr userDrawn="1"/>
        </p:nvSpPr>
        <p:spPr>
          <a:xfrm>
            <a:off x="-10420" y="1219200"/>
            <a:ext cx="12192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D8CC49-79B8-492E-806A-669EC5B077EA}"/>
              </a:ext>
            </a:extLst>
          </p:cNvPr>
          <p:cNvSpPr/>
          <p:nvPr userDrawn="1"/>
        </p:nvSpPr>
        <p:spPr>
          <a:xfrm>
            <a:off x="0" y="6172200"/>
            <a:ext cx="12192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2" name="Title 1"/>
          <p:cNvSpPr>
            <a:spLocks noGrp="1"/>
          </p:cNvSpPr>
          <p:nvPr>
            <p:ph type="title"/>
          </p:nvPr>
        </p:nvSpPr>
        <p:spPr>
          <a:xfrm>
            <a:off x="406400" y="228600"/>
            <a:ext cx="11480800" cy="990600"/>
          </a:xfrm>
        </p:spPr>
        <p:txBody>
          <a:bodyPr/>
          <a:lstStyle>
            <a:lvl1pPr>
              <a:defRPr sz="4000" b="0">
                <a:latin typeface="Aptos SemiBold" panose="020B0004020202020204" pitchFamily="34" charset="0"/>
              </a:defRPr>
            </a:lvl1pPr>
          </a:lstStyle>
          <a:p>
            <a:r>
              <a:rPr kumimoji="0" lang="en-US" dirty="0"/>
              <a:t>Click to edit Master title style</a:t>
            </a:r>
          </a:p>
        </p:txBody>
      </p:sp>
      <p:sp>
        <p:nvSpPr>
          <p:cNvPr id="9" name="Content Placeholder 8"/>
          <p:cNvSpPr>
            <a:spLocks noGrp="1"/>
          </p:cNvSpPr>
          <p:nvPr>
            <p:ph sz="quarter" idx="1"/>
          </p:nvPr>
        </p:nvSpPr>
        <p:spPr>
          <a:xfrm>
            <a:off x="406400" y="2099071"/>
            <a:ext cx="5181600" cy="409386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6459868" y="2067697"/>
            <a:ext cx="5181600" cy="409387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lvl1pPr>
              <a:defRPr>
                <a:latin typeface="+mn-lt"/>
              </a:defRPr>
            </a:lvl1pPr>
          </a:lstStyle>
          <a:p>
            <a:fld id="{1470B57B-6E08-4764-9AAF-340514370180}" type="datetime1">
              <a:rPr lang="en-US" smtClean="0"/>
              <a:pPr/>
              <a:t>1/8/2026</a:t>
            </a:fld>
            <a:endParaRPr lang="en-US" dirty="0"/>
          </a:p>
        </p:txBody>
      </p:sp>
      <p:sp>
        <p:nvSpPr>
          <p:cNvPr id="12" name="Footer Placeholder 11"/>
          <p:cNvSpPr>
            <a:spLocks noGrp="1"/>
          </p:cNvSpPr>
          <p:nvPr>
            <p:ph type="ftr" sz="quarter" idx="17"/>
          </p:nvPr>
        </p:nvSpPr>
        <p:spPr/>
        <p:txBody>
          <a:bodyPr rtlCol="0"/>
          <a:lstStyle>
            <a:lvl1pPr>
              <a:defRPr>
                <a:latin typeface="+mn-lt"/>
              </a:defRPr>
            </a:lvl1pPr>
          </a:lstStyle>
          <a:p>
            <a:endParaRPr lang="en-US" dirty="0"/>
          </a:p>
        </p:txBody>
      </p:sp>
      <p:sp>
        <p:nvSpPr>
          <p:cNvPr id="14" name="Slide Number Placeholder 5">
            <a:extLst>
              <a:ext uri="{FF2B5EF4-FFF2-40B4-BE49-F238E27FC236}">
                <a16:creationId xmlns:a16="http://schemas.microsoft.com/office/drawing/2014/main" id="{77E6CF1F-EA97-4878-B491-350F856C668A}"/>
              </a:ext>
            </a:extLst>
          </p:cNvPr>
          <p:cNvSpPr txBox="1">
            <a:spLocks/>
          </p:cNvSpPr>
          <p:nvPr userDrawn="1"/>
        </p:nvSpPr>
        <p:spPr>
          <a:xfrm>
            <a:off x="11168745" y="6400800"/>
            <a:ext cx="711200" cy="244476"/>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FEA6AD-5963-42A3-B799-50DDE2FA9A33}" type="slidenum">
              <a:rPr lang="en-US" sz="1800" smtClean="0">
                <a:latin typeface="+mn-lt"/>
              </a:rPr>
              <a:pPr/>
              <a:t>‹#›</a:t>
            </a:fld>
            <a:endParaRPr lang="en-US" sz="1800" dirty="0">
              <a:latin typeface="+mn-lt"/>
            </a:endParaRPr>
          </a:p>
        </p:txBody>
      </p:sp>
      <p:pic>
        <p:nvPicPr>
          <p:cNvPr id="15" name="Picture 14" descr="AnLar and Westat logos">
            <a:extLst>
              <a:ext uri="{FF2B5EF4-FFF2-40B4-BE49-F238E27FC236}">
                <a16:creationId xmlns:a16="http://schemas.microsoft.com/office/drawing/2014/main" id="{A63E9FE3-7C85-407F-997F-8213B8C4FE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6325699"/>
            <a:ext cx="812800" cy="342900"/>
          </a:xfrm>
          <a:prstGeom prst="rect">
            <a:avLst/>
          </a:prstGeom>
        </p:spPr>
      </p:pic>
      <p:sp>
        <p:nvSpPr>
          <p:cNvPr id="3" name="Rectangle 2">
            <a:extLst>
              <a:ext uri="{FF2B5EF4-FFF2-40B4-BE49-F238E27FC236}">
                <a16:creationId xmlns:a16="http://schemas.microsoft.com/office/drawing/2014/main" id="{26E0C7CE-BEB1-F841-2385-BC9CB77E900F}"/>
              </a:ext>
            </a:extLst>
          </p:cNvPr>
          <p:cNvSpPr/>
          <p:nvPr userDrawn="1"/>
        </p:nvSpPr>
        <p:spPr>
          <a:xfrm>
            <a:off x="-10420" y="1219200"/>
            <a:ext cx="12192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4" name="Content Placeholder 8">
            <a:extLst>
              <a:ext uri="{FF2B5EF4-FFF2-40B4-BE49-F238E27FC236}">
                <a16:creationId xmlns:a16="http://schemas.microsoft.com/office/drawing/2014/main" id="{20477AD2-A6BD-A56B-12E1-89F97950797A}"/>
              </a:ext>
            </a:extLst>
          </p:cNvPr>
          <p:cNvSpPr>
            <a:spLocks noGrp="1"/>
          </p:cNvSpPr>
          <p:nvPr>
            <p:ph sz="quarter" idx="18"/>
          </p:nvPr>
        </p:nvSpPr>
        <p:spPr>
          <a:xfrm>
            <a:off x="406400" y="1405901"/>
            <a:ext cx="5181600" cy="495265"/>
          </a:xfrm>
        </p:spPr>
        <p:txBody>
          <a:bodyPr/>
          <a:lstStyle>
            <a:lvl1pPr>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eaLnBrk="1" latinLnBrk="0" hangingPunct="1"/>
            <a:r>
              <a:rPr lang="en-US" dirty="0"/>
              <a:t>Click to edit Master text styles</a:t>
            </a:r>
          </a:p>
        </p:txBody>
      </p:sp>
      <p:sp>
        <p:nvSpPr>
          <p:cNvPr id="5" name="Content Placeholder 8">
            <a:extLst>
              <a:ext uri="{FF2B5EF4-FFF2-40B4-BE49-F238E27FC236}">
                <a16:creationId xmlns:a16="http://schemas.microsoft.com/office/drawing/2014/main" id="{33E6E762-27BB-2824-5E40-A144399B11BA}"/>
              </a:ext>
            </a:extLst>
          </p:cNvPr>
          <p:cNvSpPr>
            <a:spLocks noGrp="1"/>
          </p:cNvSpPr>
          <p:nvPr>
            <p:ph sz="quarter" idx="19"/>
          </p:nvPr>
        </p:nvSpPr>
        <p:spPr>
          <a:xfrm>
            <a:off x="6459868" y="1393551"/>
            <a:ext cx="5181600" cy="495265"/>
          </a:xfrm>
        </p:spPr>
        <p:txBody>
          <a:bodyPr/>
          <a:lstStyle>
            <a:lvl1pPr>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eaLnBrk="1" latinLnBrk="0" hangingPunct="1"/>
            <a:r>
              <a:rPr lang="en-US" dirty="0"/>
              <a:t>Click to edit Master text styles</a:t>
            </a:r>
          </a:p>
        </p:txBody>
      </p:sp>
    </p:spTree>
    <p:extLst>
      <p:ext uri="{BB962C8B-B14F-4D97-AF65-F5344CB8AC3E}">
        <p14:creationId xmlns:p14="http://schemas.microsoft.com/office/powerpoint/2010/main" val="344698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990600"/>
          </a:xfrm>
        </p:spPr>
        <p:txBody>
          <a:bodyPr/>
          <a:lstStyle>
            <a:lvl1pPr>
              <a:defRPr sz="4000">
                <a:latin typeface="Aptos SemiBold" panose="020B0004020202020204" pitchFamily="34" charset="0"/>
              </a:defRPr>
            </a:lvl1pPr>
          </a:lstStyle>
          <a:p>
            <a:r>
              <a:rPr kumimoji="0" lang="en-US" dirty="0"/>
              <a:t>Click to edit Master title style</a:t>
            </a:r>
          </a:p>
        </p:txBody>
      </p:sp>
      <p:sp>
        <p:nvSpPr>
          <p:cNvPr id="3" name="Date Placeholder 2"/>
          <p:cNvSpPr>
            <a:spLocks noGrp="1"/>
          </p:cNvSpPr>
          <p:nvPr>
            <p:ph type="dt" sz="half" idx="10"/>
          </p:nvPr>
        </p:nvSpPr>
        <p:spPr/>
        <p:txBody>
          <a:bodyPr/>
          <a:lstStyle>
            <a:lvl1pPr>
              <a:defRPr>
                <a:latin typeface="+mj-lt"/>
              </a:defRPr>
            </a:lvl1pPr>
          </a:lstStyle>
          <a:p>
            <a:fld id="{2ED94E3A-4F44-459A-A8C6-0F89DB66A349}" type="datetime1">
              <a:rPr lang="en-US" smtClean="0"/>
              <a:pPr/>
              <a:t>1/8/2026</a:t>
            </a:fld>
            <a:endParaRPr lang="en-US" dirty="0">
              <a:latin typeface="+mj-lt"/>
            </a:endParaRPr>
          </a:p>
        </p:txBody>
      </p:sp>
      <p:sp>
        <p:nvSpPr>
          <p:cNvPr id="4" name="Footer Placeholder 3"/>
          <p:cNvSpPr>
            <a:spLocks noGrp="1"/>
          </p:cNvSpPr>
          <p:nvPr>
            <p:ph type="ftr" sz="quarter" idx="11"/>
          </p:nvPr>
        </p:nvSpPr>
        <p:spPr/>
        <p:txBody>
          <a:bodyPr/>
          <a:lstStyle>
            <a:lvl1pPr>
              <a:defRPr>
                <a:latin typeface="+mj-lt"/>
              </a:defRPr>
            </a:lvl1pPr>
          </a:lstStyle>
          <a:p>
            <a:endParaRPr lang="en-US" dirty="0">
              <a:latin typeface="+mj-lt"/>
            </a:endParaRPr>
          </a:p>
        </p:txBody>
      </p:sp>
      <p:sp>
        <p:nvSpPr>
          <p:cNvPr id="5" name="Slide Number Placeholder 4"/>
          <p:cNvSpPr>
            <a:spLocks noGrp="1"/>
          </p:cNvSpPr>
          <p:nvPr>
            <p:ph type="sldNum" sz="quarter" idx="12"/>
          </p:nvPr>
        </p:nvSpPr>
        <p:spPr>
          <a:xfrm>
            <a:off x="0" y="1272222"/>
            <a:ext cx="711200" cy="244476"/>
          </a:xfrm>
          <a:prstGeom prst="rect">
            <a:avLst/>
          </a:prstGeom>
        </p:spPr>
        <p:txBody>
          <a:bodyPr/>
          <a:lstStyle>
            <a:lvl1pPr>
              <a:defRPr>
                <a:solidFill>
                  <a:srgbClr val="FFFFFF"/>
                </a:solidFill>
                <a:latin typeface="+mj-lt"/>
              </a:defRPr>
            </a:lvl1pPr>
          </a:lstStyle>
          <a:p>
            <a:fld id="{78FEA6AD-5963-42A3-B799-50DDE2FA9A33}" type="slidenum">
              <a:rPr lang="en-US" smtClean="0"/>
              <a:pPr/>
              <a:t>‹#›</a:t>
            </a:fld>
            <a:endParaRPr lang="en-US" dirty="0">
              <a:latin typeface="+mj-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mn-lt"/>
              </a:defRPr>
            </a:lvl1pPr>
          </a:lstStyle>
          <a:p>
            <a:fld id="{7CCA15FA-BE17-43B8-9BEB-647B1674F305}" type="datetime1">
              <a:rPr lang="en-US" smtClean="0"/>
              <a:pPr/>
              <a:t>1/8/2026</a:t>
            </a:fld>
            <a:endParaRPr lang="en-US" dirty="0"/>
          </a:p>
        </p:txBody>
      </p:sp>
      <p:sp>
        <p:nvSpPr>
          <p:cNvPr id="3" name="Footer Placeholder 2"/>
          <p:cNvSpPr>
            <a:spLocks noGrp="1"/>
          </p:cNvSpPr>
          <p:nvPr>
            <p:ph type="ftr" sz="quarter" idx="11"/>
          </p:nvPr>
        </p:nvSpPr>
        <p:spPr/>
        <p:txBody>
          <a:bodyPr/>
          <a:lstStyle>
            <a:lvl1pPr>
              <a:defRPr>
                <a:latin typeface="+mn-lt"/>
              </a:defRPr>
            </a:lvl1pPr>
          </a:lstStyle>
          <a:p>
            <a:endParaRPr lang="en-US" dirty="0"/>
          </a:p>
        </p:txBody>
      </p:sp>
      <p:sp>
        <p:nvSpPr>
          <p:cNvPr id="4" name="Slide Number Placeholder 3"/>
          <p:cNvSpPr>
            <a:spLocks noGrp="1"/>
          </p:cNvSpPr>
          <p:nvPr>
            <p:ph type="sldNum" sz="quarter" idx="12"/>
          </p:nvPr>
        </p:nvSpPr>
        <p:spPr>
          <a:xfrm>
            <a:off x="0" y="6248400"/>
            <a:ext cx="711200" cy="381000"/>
          </a:xfrm>
          <a:prstGeom prst="rect">
            <a:avLst/>
          </a:prstGeom>
        </p:spPr>
        <p:txBody>
          <a:bodyPr/>
          <a:lstStyle>
            <a:lvl1pPr>
              <a:defRPr>
                <a:solidFill>
                  <a:schemeClr val="tx2"/>
                </a:solidFill>
                <a:latin typeface="+mn-lt"/>
              </a:defRPr>
            </a:lvl1pPr>
          </a:lstStyle>
          <a:p>
            <a:fld id="{78FEA6AD-5963-42A3-B799-50DDE2FA9A3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04800" y="228600"/>
            <a:ext cx="11480800" cy="990600"/>
          </a:xfrm>
          <a:prstGeom prst="rect">
            <a:avLst/>
          </a:prstGeom>
        </p:spPr>
        <p:txBody>
          <a:bodyPr vert="horz" anchor="ctr">
            <a:noAutofit/>
          </a:bodyPr>
          <a:lstStyle/>
          <a:p>
            <a:r>
              <a:rPr kumimoji="0" lang="en-US" dirty="0"/>
              <a:t>Click to edit Master title style</a:t>
            </a:r>
          </a:p>
        </p:txBody>
      </p:sp>
      <p:sp>
        <p:nvSpPr>
          <p:cNvPr id="13" name="Text Placeholder 12"/>
          <p:cNvSpPr>
            <a:spLocks noGrp="1"/>
          </p:cNvSpPr>
          <p:nvPr>
            <p:ph type="body" idx="1"/>
          </p:nvPr>
        </p:nvSpPr>
        <p:spPr>
          <a:xfrm>
            <a:off x="609600" y="1470466"/>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A250D039-AEAE-489C-8573-0583CF0EAFB8}" type="datetime1">
              <a:rPr lang="en-US" smtClean="0"/>
              <a:t>1/8/2026</a:t>
            </a:fld>
            <a:endParaRPr lang="en-US" dirty="0"/>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704" r:id="rId2"/>
    <p:sldLayoutId id="2147483698" r:id="rId3"/>
    <p:sldLayoutId id="2147483705" r:id="rId4"/>
    <p:sldLayoutId id="2147483700" r:id="rId5"/>
    <p:sldLayoutId id="2147483706" r:id="rId6"/>
    <p:sldLayoutId id="2147483702" r:id="rId7"/>
    <p:sldLayoutId id="2147483703" r:id="rId8"/>
  </p:sldLayoutIdLst>
  <p:hf hdr="0" ftr="0" dt="0"/>
  <p:txStyles>
    <p:titleStyle>
      <a:lvl1pPr algn="l" rtl="0" eaLnBrk="1" latinLnBrk="0" hangingPunct="1">
        <a:spcBef>
          <a:spcPct val="0"/>
        </a:spcBef>
        <a:buNone/>
        <a:defRPr kumimoji="0" sz="4000" kern="1200">
          <a:solidFill>
            <a:schemeClr val="tx2"/>
          </a:solidFill>
          <a:latin typeface="Aptos SemiBold" panose="020B0004020202020204" pitchFamily="34" charset="0"/>
          <a:ea typeface="+mj-ea"/>
          <a:cs typeface="+mj-cs"/>
        </a:defRPr>
      </a:lvl1pPr>
    </p:titleStyle>
    <p:body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pdp.ed.gov/OSEP/Regulation/ProgramRegs2006#granteereq"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www.ecfr.gov/current/title-34/subtitle-A/part-75/subpart-A/subject-group-ECFRa24bde8f5f01327/section-75.61"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mailto:paybackobligations@ed.gov"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pdp.ed.gov/OSEP/Home/Training"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pdp.ed.gov/OSEP/Home/dcsfaq"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mailto:serviceobligation@ed.gov"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mailto:serviceobligation@ed.gov"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pdp.ed.gov/OSEP/Regulation/ProgramRegsIDEA662#serviceobligatio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hyperlink" Target="https://www.federalregister.gov/select-citation/2020/03/30/34-CFR-304.30" TargetMode="External"/><Relationship Id="rId4" Type="http://schemas.openxmlformats.org/officeDocument/2006/relationships/hyperlink" Target="https://www.ecfr.gov/current/title-34/subtitle-B/chapter-III/part-304/subpart-B/section-304.2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3429000"/>
            <a:ext cx="8610600" cy="1219200"/>
          </a:xfrm>
        </p:spPr>
        <p:txBody>
          <a:bodyPr>
            <a:noAutofit/>
          </a:bodyPr>
          <a:lstStyle/>
          <a:p>
            <a:r>
              <a:rPr lang="en-US" dirty="0">
                <a:solidFill>
                  <a:schemeClr val="bg1"/>
                </a:solidFill>
              </a:rPr>
              <a:t>Personnel Development Program Data Collection System (PDPDCS)</a:t>
            </a:r>
            <a:br>
              <a:rPr lang="en-US" sz="3600" dirty="0">
                <a:solidFill>
                  <a:schemeClr val="bg1"/>
                </a:solidFill>
              </a:rPr>
            </a:br>
            <a:br>
              <a:rPr lang="en-US" sz="2000" dirty="0">
                <a:solidFill>
                  <a:schemeClr val="bg1"/>
                </a:solidFill>
              </a:rPr>
            </a:br>
            <a:br>
              <a:rPr lang="en-US" sz="2400" dirty="0">
                <a:solidFill>
                  <a:schemeClr val="bg1"/>
                </a:solidFill>
              </a:rPr>
            </a:br>
            <a:r>
              <a:rPr lang="en-US" sz="2400" dirty="0">
                <a:solidFill>
                  <a:schemeClr val="bg1"/>
                </a:solidFill>
              </a:rPr>
              <a:t>Tracie Dickson, OSEP	</a:t>
            </a:r>
            <a:br>
              <a:rPr lang="en-US" sz="2400" dirty="0">
                <a:solidFill>
                  <a:schemeClr val="bg1"/>
                </a:solidFill>
              </a:rPr>
            </a:br>
            <a:r>
              <a:rPr lang="en-US" sz="2400" dirty="0">
                <a:solidFill>
                  <a:schemeClr val="bg1"/>
                </a:solidFill>
              </a:rPr>
              <a:t>Celia Rosenquist, OSEP	</a:t>
            </a:r>
            <a:br>
              <a:rPr lang="en-US" sz="2400" dirty="0">
                <a:solidFill>
                  <a:schemeClr val="bg1"/>
                </a:solidFill>
              </a:rPr>
            </a:br>
            <a:r>
              <a:rPr lang="en-US" sz="2400" dirty="0">
                <a:solidFill>
                  <a:schemeClr val="bg1"/>
                </a:solidFill>
              </a:rPr>
              <a:t>Michelle Bloom (AnLar), Program Coordinator</a:t>
            </a:r>
            <a:br>
              <a:rPr lang="en-US" sz="2400" dirty="0">
                <a:solidFill>
                  <a:schemeClr val="bg1"/>
                </a:solidFill>
              </a:rPr>
            </a:br>
            <a:r>
              <a:rPr lang="en-US" sz="2400" dirty="0">
                <a:solidFill>
                  <a:schemeClr val="bg1"/>
                </a:solidFill>
              </a:rPr>
              <a:t>Emily Hare (Westat), Program Coordinator Support</a:t>
            </a:r>
            <a:br>
              <a:rPr lang="en-US" sz="2400" dirty="0">
                <a:solidFill>
                  <a:schemeClr val="bg1"/>
                </a:solidFill>
              </a:rPr>
            </a:br>
            <a:br>
              <a:rPr lang="en-US" sz="1800" dirty="0">
                <a:solidFill>
                  <a:schemeClr val="bg1"/>
                </a:solidFill>
              </a:rPr>
            </a:br>
            <a:endParaRPr lang="en-US" sz="1800" dirty="0">
              <a:solidFill>
                <a:schemeClr val="bg1"/>
              </a:solidFill>
            </a:endParaRPr>
          </a:p>
        </p:txBody>
      </p:sp>
      <p:sp>
        <p:nvSpPr>
          <p:cNvPr id="3" name="Subtitle 2"/>
          <p:cNvSpPr>
            <a:spLocks noGrp="1"/>
          </p:cNvSpPr>
          <p:nvPr>
            <p:ph type="body" sz="quarter" idx="10"/>
          </p:nvPr>
        </p:nvSpPr>
        <p:spPr>
          <a:xfrm>
            <a:off x="4419600" y="6019800"/>
            <a:ext cx="7543800" cy="2971800"/>
          </a:xfrm>
        </p:spPr>
        <p:txBody>
          <a:bodyPr>
            <a:normAutofit/>
          </a:bodyPr>
          <a:lstStyle/>
          <a:p>
            <a:r>
              <a:rPr lang="en-US" sz="2800" dirty="0"/>
              <a:t>December 15, 2025</a:t>
            </a:r>
          </a:p>
        </p:txBody>
      </p:sp>
    </p:spTree>
    <p:extLst>
      <p:ext uri="{BB962C8B-B14F-4D97-AF65-F5344CB8AC3E}">
        <p14:creationId xmlns:p14="http://schemas.microsoft.com/office/powerpoint/2010/main" val="258059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Scholar Recruitment and Enrollment</a:t>
            </a:r>
            <a:endParaRPr lang="en-US" dirty="0"/>
          </a:p>
        </p:txBody>
      </p:sp>
      <p:sp>
        <p:nvSpPr>
          <p:cNvPr id="3" name="Content Placeholder 2"/>
          <p:cNvSpPr>
            <a:spLocks noGrp="1"/>
          </p:cNvSpPr>
          <p:nvPr>
            <p:ph sz="quarter" idx="1"/>
          </p:nvPr>
        </p:nvSpPr>
        <p:spPr>
          <a:xfrm>
            <a:off x="401234" y="1333500"/>
            <a:ext cx="11277600" cy="4495800"/>
          </a:xfrm>
        </p:spPr>
        <p:txBody>
          <a:bodyPr>
            <a:noAutofit/>
          </a:bodyPr>
          <a:lstStyle/>
          <a:p>
            <a:r>
              <a:rPr lang="en-US" sz="2800" dirty="0"/>
              <a:t>Recruitment strategies and selection criteria must ensure equal access and treatment of all applicants seeking admission to the program and must be consistent with applicable law, including Federal civil rights law.</a:t>
            </a:r>
          </a:p>
          <a:p>
            <a:r>
              <a:rPr lang="en-US" sz="2800" dirty="0"/>
              <a:t>Recruit and enroll scholars within the first 12 months of the project</a:t>
            </a:r>
          </a:p>
          <a:p>
            <a:r>
              <a:rPr lang="en-US" sz="2800" dirty="0"/>
              <a:t>Scholars enrolled after first 12 months must be able to complete on time</a:t>
            </a:r>
          </a:p>
          <a:p>
            <a:r>
              <a:rPr lang="en-US" sz="2800" dirty="0"/>
              <a:t>Obtain approval from your project officer and submit a revised project budget if there are changes in the proposed number of scholars</a:t>
            </a:r>
          </a:p>
        </p:txBody>
      </p:sp>
      <p:sp>
        <p:nvSpPr>
          <p:cNvPr id="4" name="Slide Number Placeholder 3"/>
          <p:cNvSpPr>
            <a:spLocks noGrp="1"/>
          </p:cNvSpPr>
          <p:nvPr>
            <p:ph type="sldNum" sz="quarter" idx="12"/>
          </p:nvPr>
        </p:nvSpPr>
        <p:spPr/>
        <p:txBody>
          <a:bodyPr/>
          <a:lstStyle/>
          <a:p>
            <a:fld id="{78FEA6AD-5963-42A3-B799-50DDE2FA9A33}" type="slidenum">
              <a:rPr lang="en-US" smtClean="0"/>
              <a:pPr/>
              <a:t>10</a:t>
            </a:fld>
            <a:endParaRPr lang="en-US" dirty="0"/>
          </a:p>
        </p:txBody>
      </p:sp>
      <p:pic>
        <p:nvPicPr>
          <p:cNvPr id="6" name="Picture 5">
            <a:extLst>
              <a:ext uri="{FF2B5EF4-FFF2-40B4-BE49-F238E27FC236}">
                <a16:creationId xmlns:a16="http://schemas.microsoft.com/office/drawing/2014/main" id="{16E444BE-D6AC-AE5E-AD63-ECCD27FA86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644" y="4914898"/>
            <a:ext cx="1295402" cy="1295402"/>
          </a:xfrm>
          <a:prstGeom prst="rect">
            <a:avLst/>
          </a:prstGeom>
        </p:spPr>
      </p:pic>
    </p:spTree>
    <p:extLst>
      <p:ext uri="{BB962C8B-B14F-4D97-AF65-F5344CB8AC3E}">
        <p14:creationId xmlns:p14="http://schemas.microsoft.com/office/powerpoint/2010/main" val="7670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6BE72-7211-42EA-A06D-67B49E737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51523-9A36-4CA5-E253-F267D748463F}"/>
              </a:ext>
            </a:extLst>
          </p:cNvPr>
          <p:cNvSpPr>
            <a:spLocks noGrp="1"/>
          </p:cNvSpPr>
          <p:nvPr>
            <p:ph type="title"/>
          </p:nvPr>
        </p:nvSpPr>
        <p:spPr/>
        <p:txBody>
          <a:bodyPr>
            <a:normAutofit fontScale="90000"/>
          </a:bodyPr>
          <a:lstStyle/>
          <a:p>
            <a:r>
              <a:rPr lang="en-US" altLang="en-US" dirty="0"/>
              <a:t>Grantee Requirements Related to Scholar Enrollment</a:t>
            </a:r>
            <a:endParaRPr lang="en-US" dirty="0"/>
          </a:p>
        </p:txBody>
      </p:sp>
      <p:sp>
        <p:nvSpPr>
          <p:cNvPr id="3" name="Content Placeholder 2">
            <a:extLst>
              <a:ext uri="{FF2B5EF4-FFF2-40B4-BE49-F238E27FC236}">
                <a16:creationId xmlns:a16="http://schemas.microsoft.com/office/drawing/2014/main" id="{CA09BEA6-DA2B-C4DC-760D-61B506E23BE3}"/>
              </a:ext>
            </a:extLst>
          </p:cNvPr>
          <p:cNvSpPr>
            <a:spLocks noGrp="1"/>
          </p:cNvSpPr>
          <p:nvPr>
            <p:ph sz="quarter" idx="1"/>
          </p:nvPr>
        </p:nvSpPr>
        <p:spPr>
          <a:xfrm>
            <a:off x="246745" y="1143000"/>
            <a:ext cx="11277600" cy="4495800"/>
          </a:xfrm>
        </p:spPr>
        <p:txBody>
          <a:bodyPr>
            <a:noAutofit/>
          </a:bodyPr>
          <a:lstStyle/>
          <a:p>
            <a:pPr marL="0" indent="0">
              <a:buNone/>
            </a:pPr>
            <a:endParaRPr lang="en-US" sz="2800" dirty="0"/>
          </a:p>
          <a:p>
            <a:pPr marL="0" indent="0">
              <a:buNone/>
            </a:pPr>
            <a:r>
              <a:rPr lang="en-US" sz="2800" dirty="0">
                <a:hlinkClick r:id="rId3"/>
              </a:rPr>
              <a:t>§ 304.22 Requirements for grantees in disbursing scholarship</a:t>
            </a:r>
            <a:endParaRPr lang="en-US" sz="2800" dirty="0"/>
          </a:p>
          <a:p>
            <a:pPr marL="0" indent="0">
              <a:buNone/>
            </a:pPr>
            <a:r>
              <a:rPr lang="en-US" sz="2300" dirty="0"/>
              <a:t>(a)  Ensure that the scholar (1) Is a citizen or national of the United States. (2) Is a permanent resident of (</a:t>
            </a:r>
            <a:r>
              <a:rPr lang="en-US" sz="2300" dirty="0" err="1"/>
              <a:t>i</a:t>
            </a:r>
            <a:r>
              <a:rPr lang="en-US" sz="2300" dirty="0"/>
              <a:t>) Puerto Rico, United States Virgin Islands, Guam, American Samoa, or the Commonwealth of the Northern Mariana Islands; or (ii) The Republic of the Marshall Islands, the Federated States of Micronesia, or the Republic of Palau during the period in which these entities are eligible to receive an award under the Personnel Development to Improve Services and Results for Children with Disabilities program; or (3) Provides evidence for the U.S. Department of Homeland Security that the individual is (</a:t>
            </a:r>
            <a:r>
              <a:rPr lang="en-US" sz="2300" dirty="0" err="1"/>
              <a:t>i</a:t>
            </a:r>
            <a:r>
              <a:rPr lang="en-US" sz="2300" dirty="0"/>
              <a:t>) A lawful permanent resident of the United States; or (ii) In the United States for other than a temporary purpose with the intention of becoming a citizen or permanent resident;</a:t>
            </a:r>
          </a:p>
        </p:txBody>
      </p:sp>
      <p:sp>
        <p:nvSpPr>
          <p:cNvPr id="4" name="Slide Number Placeholder 3">
            <a:extLst>
              <a:ext uri="{FF2B5EF4-FFF2-40B4-BE49-F238E27FC236}">
                <a16:creationId xmlns:a16="http://schemas.microsoft.com/office/drawing/2014/main" id="{670D99E3-9224-9EFE-4C6A-EADE9F055FEC}"/>
              </a:ext>
            </a:extLst>
          </p:cNvPr>
          <p:cNvSpPr>
            <a:spLocks noGrp="1"/>
          </p:cNvSpPr>
          <p:nvPr>
            <p:ph type="sldNum" sz="quarter" idx="12"/>
          </p:nvPr>
        </p:nvSpPr>
        <p:spPr/>
        <p:txBody>
          <a:bodyPr/>
          <a:lstStyle/>
          <a:p>
            <a:fld id="{78FEA6AD-5963-42A3-B799-50DDE2FA9A33}" type="slidenum">
              <a:rPr lang="en-US" smtClean="0"/>
              <a:pPr/>
              <a:t>11</a:t>
            </a:fld>
            <a:endParaRPr lang="en-US" dirty="0"/>
          </a:p>
        </p:txBody>
      </p:sp>
      <p:pic>
        <p:nvPicPr>
          <p:cNvPr id="6" name="Picture 5">
            <a:extLst>
              <a:ext uri="{FF2B5EF4-FFF2-40B4-BE49-F238E27FC236}">
                <a16:creationId xmlns:a16="http://schemas.microsoft.com/office/drawing/2014/main" id="{FD415184-55AF-40AD-FD7A-5CF25F47B65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9853" y="4876800"/>
            <a:ext cx="1295402" cy="1295402"/>
          </a:xfrm>
          <a:prstGeom prst="rect">
            <a:avLst/>
          </a:prstGeom>
        </p:spPr>
      </p:pic>
    </p:spTree>
    <p:extLst>
      <p:ext uri="{BB962C8B-B14F-4D97-AF65-F5344CB8AC3E}">
        <p14:creationId xmlns:p14="http://schemas.microsoft.com/office/powerpoint/2010/main" val="251302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B913-B208-F9E5-E428-A14521CC3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B8370A-1DA9-89BE-7DAD-71248506E41A}"/>
              </a:ext>
            </a:extLst>
          </p:cNvPr>
          <p:cNvSpPr>
            <a:spLocks noGrp="1"/>
          </p:cNvSpPr>
          <p:nvPr>
            <p:ph type="title"/>
          </p:nvPr>
        </p:nvSpPr>
        <p:spPr/>
        <p:txBody>
          <a:bodyPr>
            <a:normAutofit fontScale="90000"/>
          </a:bodyPr>
          <a:lstStyle/>
          <a:p>
            <a:r>
              <a:rPr lang="en-US" altLang="en-US" dirty="0"/>
              <a:t>Grantee Requirements Related to Scholar Enrollment continued:</a:t>
            </a:r>
            <a:endParaRPr lang="en-US" dirty="0"/>
          </a:p>
        </p:txBody>
      </p:sp>
      <p:sp>
        <p:nvSpPr>
          <p:cNvPr id="3" name="Content Placeholder 2">
            <a:extLst>
              <a:ext uri="{FF2B5EF4-FFF2-40B4-BE49-F238E27FC236}">
                <a16:creationId xmlns:a16="http://schemas.microsoft.com/office/drawing/2014/main" id="{686FF234-E731-DF62-87C4-9BB935CAB95E}"/>
              </a:ext>
            </a:extLst>
          </p:cNvPr>
          <p:cNvSpPr>
            <a:spLocks noGrp="1"/>
          </p:cNvSpPr>
          <p:nvPr>
            <p:ph sz="quarter" idx="1"/>
          </p:nvPr>
        </p:nvSpPr>
        <p:spPr>
          <a:xfrm>
            <a:off x="304800" y="1143000"/>
            <a:ext cx="11277600" cy="4495800"/>
          </a:xfrm>
        </p:spPr>
        <p:txBody>
          <a:bodyPr>
            <a:noAutofit/>
          </a:bodyPr>
          <a:lstStyle/>
          <a:p>
            <a:endParaRPr lang="en-US" sz="2300" dirty="0"/>
          </a:p>
          <a:p>
            <a:r>
              <a:rPr lang="en-US" sz="2800" dirty="0"/>
              <a:t>(b)  Limit the cost of attendance portion of the scholarship assistance (as discussed § 304.21 (a)) to the amount by which the individuals cost of attendance at the institution exceeds the amount of the grant assistance the scholar is to receive for the same academic year under title IV of the HEA;</a:t>
            </a:r>
          </a:p>
          <a:p>
            <a:r>
              <a:rPr lang="en-US" sz="2800" dirty="0"/>
              <a:t>(c)  Obtain a Certification of Eligibility for Federal Assistance from each scholar, as prescribed in </a:t>
            </a:r>
            <a:r>
              <a:rPr lang="en-US" sz="2800" dirty="0">
                <a:hlinkClick r:id="rId3"/>
              </a:rPr>
              <a:t>34 CFR 75.60, 75.61, and 75.62</a:t>
            </a:r>
            <a:r>
              <a:rPr lang="en-US" sz="2800" dirty="0"/>
              <a:t>.</a:t>
            </a:r>
          </a:p>
          <a:p>
            <a:pPr marL="0" indent="0">
              <a:buNone/>
            </a:pPr>
            <a:endParaRPr lang="en-US" sz="2800" dirty="0"/>
          </a:p>
          <a:p>
            <a:pPr marL="0" indent="0">
              <a:buNone/>
            </a:pPr>
            <a:endParaRPr lang="en-US" sz="2800" dirty="0"/>
          </a:p>
        </p:txBody>
      </p:sp>
      <p:sp>
        <p:nvSpPr>
          <p:cNvPr id="4" name="Slide Number Placeholder 3">
            <a:extLst>
              <a:ext uri="{FF2B5EF4-FFF2-40B4-BE49-F238E27FC236}">
                <a16:creationId xmlns:a16="http://schemas.microsoft.com/office/drawing/2014/main" id="{B0AB39B3-F59D-84A5-A3A0-BAF3BE06E379}"/>
              </a:ext>
            </a:extLst>
          </p:cNvPr>
          <p:cNvSpPr>
            <a:spLocks noGrp="1"/>
          </p:cNvSpPr>
          <p:nvPr>
            <p:ph type="sldNum" sz="quarter" idx="12"/>
          </p:nvPr>
        </p:nvSpPr>
        <p:spPr/>
        <p:txBody>
          <a:bodyPr/>
          <a:lstStyle/>
          <a:p>
            <a:fld id="{78FEA6AD-5963-42A3-B799-50DDE2FA9A33}" type="slidenum">
              <a:rPr lang="en-US" smtClean="0"/>
              <a:pPr/>
              <a:t>12</a:t>
            </a:fld>
            <a:endParaRPr lang="en-US" dirty="0"/>
          </a:p>
        </p:txBody>
      </p:sp>
      <p:pic>
        <p:nvPicPr>
          <p:cNvPr id="6" name="Picture 5">
            <a:extLst>
              <a:ext uri="{FF2B5EF4-FFF2-40B4-BE49-F238E27FC236}">
                <a16:creationId xmlns:a16="http://schemas.microsoft.com/office/drawing/2014/main" id="{11716B89-F44C-A45F-82D1-22D69E41E2E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00" y="4724398"/>
            <a:ext cx="1295402" cy="1295402"/>
          </a:xfrm>
          <a:prstGeom prst="rect">
            <a:avLst/>
          </a:prstGeom>
        </p:spPr>
      </p:pic>
    </p:spTree>
    <p:extLst>
      <p:ext uri="{BB962C8B-B14F-4D97-AF65-F5344CB8AC3E}">
        <p14:creationId xmlns:p14="http://schemas.microsoft.com/office/powerpoint/2010/main" val="3610653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7085-3D24-67A8-9662-0942AC2763FF}"/>
              </a:ext>
            </a:extLst>
          </p:cNvPr>
          <p:cNvSpPr>
            <a:spLocks noGrp="1"/>
          </p:cNvSpPr>
          <p:nvPr>
            <p:ph type="title"/>
          </p:nvPr>
        </p:nvSpPr>
        <p:spPr>
          <a:xfrm>
            <a:off x="406400" y="152400"/>
            <a:ext cx="11277600" cy="990600"/>
          </a:xfrm>
        </p:spPr>
        <p:txBody>
          <a:bodyPr/>
          <a:lstStyle/>
          <a:p>
            <a:r>
              <a:rPr lang="en-US" dirty="0"/>
              <a:t>Scholar Funding</a:t>
            </a:r>
          </a:p>
        </p:txBody>
      </p:sp>
      <p:sp>
        <p:nvSpPr>
          <p:cNvPr id="3" name="Content Placeholder 2">
            <a:extLst>
              <a:ext uri="{FF2B5EF4-FFF2-40B4-BE49-F238E27FC236}">
                <a16:creationId xmlns:a16="http://schemas.microsoft.com/office/drawing/2014/main" id="{EA3A8983-7940-09FC-7203-0CAB48FE2B47}"/>
              </a:ext>
            </a:extLst>
          </p:cNvPr>
          <p:cNvSpPr>
            <a:spLocks noGrp="1"/>
          </p:cNvSpPr>
          <p:nvPr>
            <p:ph sz="quarter" idx="1"/>
          </p:nvPr>
        </p:nvSpPr>
        <p:spPr>
          <a:xfrm>
            <a:off x="406400" y="1524000"/>
            <a:ext cx="11277600" cy="4495800"/>
          </a:xfrm>
        </p:spPr>
        <p:txBody>
          <a:bodyPr>
            <a:normAutofit lnSpcReduction="10000"/>
          </a:bodyPr>
          <a:lstStyle/>
          <a:p>
            <a:r>
              <a:rPr lang="en-US" dirty="0"/>
              <a:t>Funding does not need to be uniform for all enrolled scholars, but may include:</a:t>
            </a:r>
          </a:p>
          <a:p>
            <a:pPr lvl="1"/>
            <a:r>
              <a:rPr lang="en-US" dirty="0"/>
              <a:t>Tuition and fees</a:t>
            </a:r>
          </a:p>
          <a:p>
            <a:pPr lvl="1"/>
            <a:r>
              <a:rPr lang="en-US" dirty="0"/>
              <a:t>IHE student health insurance</a:t>
            </a:r>
          </a:p>
          <a:p>
            <a:pPr lvl="1"/>
            <a:r>
              <a:rPr lang="en-US" dirty="0"/>
              <a:t>Books, materials, and supplies</a:t>
            </a:r>
          </a:p>
          <a:p>
            <a:pPr lvl="1"/>
            <a:r>
              <a:rPr lang="en-US" dirty="0"/>
              <a:t>Misc. personal expenses</a:t>
            </a:r>
          </a:p>
          <a:p>
            <a:pPr lvl="1"/>
            <a:r>
              <a:rPr lang="en-US" dirty="0"/>
              <a:t>Dependent or childcare</a:t>
            </a:r>
          </a:p>
          <a:p>
            <a:pPr lvl="1"/>
            <a:r>
              <a:rPr lang="en-US" dirty="0"/>
              <a:t>Room and board</a:t>
            </a:r>
          </a:p>
          <a:p>
            <a:pPr lvl="1"/>
            <a:r>
              <a:rPr lang="en-US" dirty="0"/>
              <a:t>Travel and conference registration</a:t>
            </a:r>
          </a:p>
          <a:p>
            <a:pPr lvl="1"/>
            <a:r>
              <a:rPr lang="en-US" dirty="0"/>
              <a:t>Stipends to support scholars’ completion</a:t>
            </a:r>
          </a:p>
        </p:txBody>
      </p:sp>
      <p:sp>
        <p:nvSpPr>
          <p:cNvPr id="4" name="Slide Number Placeholder 3">
            <a:extLst>
              <a:ext uri="{FF2B5EF4-FFF2-40B4-BE49-F238E27FC236}">
                <a16:creationId xmlns:a16="http://schemas.microsoft.com/office/drawing/2014/main" id="{CAE9FFD0-ADD4-34E5-40BD-42CE6C25A169}"/>
              </a:ext>
            </a:extLst>
          </p:cNvPr>
          <p:cNvSpPr>
            <a:spLocks noGrp="1"/>
          </p:cNvSpPr>
          <p:nvPr>
            <p:ph type="sldNum" sz="quarter" idx="12"/>
          </p:nvPr>
        </p:nvSpPr>
        <p:spPr>
          <a:xfrm>
            <a:off x="11168745" y="6400800"/>
            <a:ext cx="711200" cy="244476"/>
          </a:xfrm>
        </p:spPr>
        <p:txBody>
          <a:bodyPr/>
          <a:lstStyle/>
          <a:p>
            <a:fld id="{78FEA6AD-5963-42A3-B799-50DDE2FA9A33}" type="slidenum">
              <a:rPr lang="en-US" smtClean="0"/>
              <a:pPr/>
              <a:t>13</a:t>
            </a:fld>
            <a:endParaRPr lang="en-US" dirty="0"/>
          </a:p>
        </p:txBody>
      </p:sp>
      <p:pic>
        <p:nvPicPr>
          <p:cNvPr id="6" name="Picture 5">
            <a:extLst>
              <a:ext uri="{FF2B5EF4-FFF2-40B4-BE49-F238E27FC236}">
                <a16:creationId xmlns:a16="http://schemas.microsoft.com/office/drawing/2014/main" id="{1B07F603-6744-FE0A-849D-63E89A55553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2895600"/>
            <a:ext cx="2057402" cy="2057402"/>
          </a:xfrm>
          <a:prstGeom prst="rect">
            <a:avLst/>
          </a:prstGeom>
        </p:spPr>
      </p:pic>
    </p:spTree>
    <p:extLst>
      <p:ext uri="{BB962C8B-B14F-4D97-AF65-F5344CB8AC3E}">
        <p14:creationId xmlns:p14="http://schemas.microsoft.com/office/powerpoint/2010/main" val="1277633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66569D-DE91-420D-9E72-944CFD2694C5}"/>
              </a:ext>
            </a:extLst>
          </p:cNvPr>
          <p:cNvSpPr>
            <a:spLocks noGrp="1"/>
          </p:cNvSpPr>
          <p:nvPr>
            <p:ph type="title" idx="4294967295"/>
          </p:nvPr>
        </p:nvSpPr>
        <p:spPr>
          <a:xfrm>
            <a:off x="2324100" y="2743200"/>
            <a:ext cx="7543800" cy="1600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spcBef>
                <a:spcPts val="700"/>
              </a:spcBef>
              <a:buClr>
                <a:srgbClr val="243352"/>
              </a:buClr>
              <a:buSzPct val="100000"/>
              <a:defRPr/>
            </a:pPr>
            <a:r>
              <a:rPr lang="en-US" b="1" dirty="0">
                <a:solidFill>
                  <a:schemeClr val="bg1"/>
                </a:solidFill>
                <a:ea typeface="+mn-ea"/>
                <a:cs typeface="+mn-cs"/>
              </a:rPr>
              <a:t>Grantee Reporting and Evaluation</a:t>
            </a:r>
          </a:p>
        </p:txBody>
      </p:sp>
    </p:spTree>
    <p:extLst>
      <p:ext uri="{BB962C8B-B14F-4D97-AF65-F5344CB8AC3E}">
        <p14:creationId xmlns:p14="http://schemas.microsoft.com/office/powerpoint/2010/main" val="592734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1277600" cy="990600"/>
          </a:xfrm>
        </p:spPr>
        <p:txBody>
          <a:bodyPr>
            <a:normAutofit/>
          </a:bodyPr>
          <a:lstStyle/>
          <a:p>
            <a:r>
              <a:rPr lang="en-US" dirty="0"/>
              <a:t>PDP Performance Measures Purpose</a:t>
            </a:r>
          </a:p>
        </p:txBody>
      </p:sp>
      <p:graphicFrame>
        <p:nvGraphicFramePr>
          <p:cNvPr id="32773" name="Content Placeholder 2" descr="Helps measure whether the PDP is &#10;meeting its objectives&#10;Demonstrates program progress &#10;and effectiveness over time&#10;Used by Congress to determine future &#10;program funding&#10;Required under the Government Performance and Results Act (GPRA)">
            <a:extLst>
              <a:ext uri="{FF2B5EF4-FFF2-40B4-BE49-F238E27FC236}">
                <a16:creationId xmlns:a16="http://schemas.microsoft.com/office/drawing/2014/main" id="{B59BA46A-F782-B26F-5D95-6CCE32FCF9D8}"/>
              </a:ext>
            </a:extLst>
          </p:cNvPr>
          <p:cNvGraphicFramePr>
            <a:graphicFrameLocks noGrp="1"/>
          </p:cNvGraphicFramePr>
          <p:nvPr>
            <p:ph sz="quarter" idx="1"/>
            <p:extLst>
              <p:ext uri="{D42A27DB-BD31-4B8C-83A1-F6EECF244321}">
                <p14:modId xmlns:p14="http://schemas.microsoft.com/office/powerpoint/2010/main" val="3794743970"/>
              </p:ext>
            </p:extLst>
          </p:nvPr>
        </p:nvGraphicFramePr>
        <p:xfrm>
          <a:off x="406400" y="1524000"/>
          <a:ext cx="11277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11168745" y="6400800"/>
            <a:ext cx="711200" cy="244476"/>
          </a:xfrm>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EC9589E-298F-4CEF-8A24-BA193199BADA}" type="slidenum">
              <a:rPr lang="en-US" altLang="en-US">
                <a:solidFill>
                  <a:schemeClr val="bg1"/>
                </a:solidFill>
              </a:rPr>
              <a:pPr/>
              <a:t>15</a:t>
            </a:fld>
            <a:endParaRPr lang="en-US" altLang="en-US" dirty="0">
              <a:solidFill>
                <a:schemeClr val="bg1"/>
              </a:solidFill>
            </a:endParaRPr>
          </a:p>
        </p:txBody>
      </p:sp>
    </p:spTree>
    <p:extLst>
      <p:ext uri="{BB962C8B-B14F-4D97-AF65-F5344CB8AC3E}">
        <p14:creationId xmlns:p14="http://schemas.microsoft.com/office/powerpoint/2010/main" val="4160237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CEC6-EFBF-4FCD-A379-1059366C2C78}"/>
              </a:ext>
            </a:extLst>
          </p:cNvPr>
          <p:cNvSpPr>
            <a:spLocks noGrp="1"/>
          </p:cNvSpPr>
          <p:nvPr>
            <p:ph type="title"/>
          </p:nvPr>
        </p:nvSpPr>
        <p:spPr>
          <a:xfrm>
            <a:off x="406400" y="152400"/>
            <a:ext cx="11277600" cy="990600"/>
          </a:xfrm>
        </p:spPr>
        <p:txBody>
          <a:bodyPr/>
          <a:lstStyle/>
          <a:p>
            <a:r>
              <a:rPr lang="en-US" dirty="0"/>
              <a:t>PDP Government Performance and Results Act (GPRA) Measures</a:t>
            </a:r>
          </a:p>
        </p:txBody>
      </p:sp>
      <p:sp>
        <p:nvSpPr>
          <p:cNvPr id="3" name="Content Placeholder 2">
            <a:extLst>
              <a:ext uri="{FF2B5EF4-FFF2-40B4-BE49-F238E27FC236}">
                <a16:creationId xmlns:a16="http://schemas.microsoft.com/office/drawing/2014/main" id="{95DAFDE0-B785-4A74-B40E-9CBB757E2477}"/>
              </a:ext>
            </a:extLst>
          </p:cNvPr>
          <p:cNvSpPr>
            <a:spLocks noGrp="1"/>
          </p:cNvSpPr>
          <p:nvPr>
            <p:ph sz="quarter" idx="1"/>
          </p:nvPr>
        </p:nvSpPr>
        <p:spPr>
          <a:xfrm>
            <a:off x="406400" y="1524000"/>
            <a:ext cx="11277600" cy="4495800"/>
          </a:xfrm>
        </p:spPr>
        <p:txBody>
          <a:bodyPr>
            <a:normAutofit/>
          </a:bodyPr>
          <a:lstStyle/>
          <a:p>
            <a:r>
              <a:rPr lang="en-US" dirty="0"/>
              <a:t>Sources of Data:</a:t>
            </a:r>
          </a:p>
          <a:p>
            <a:pPr lvl="1"/>
            <a:r>
              <a:rPr lang="en-US" dirty="0"/>
              <a:t>Grantee enters data in PDPDCS for each scholar receiving OSEP support under this grant at the following times:  </a:t>
            </a:r>
          </a:p>
          <a:p>
            <a:pPr lvl="2"/>
            <a:r>
              <a:rPr lang="en-US" dirty="0"/>
              <a:t>Scholar’s enrollment, </a:t>
            </a:r>
          </a:p>
          <a:p>
            <a:pPr lvl="2"/>
            <a:r>
              <a:rPr lang="en-US" dirty="0"/>
              <a:t>Annually during the Data Collection Period, and </a:t>
            </a:r>
          </a:p>
          <a:p>
            <a:pPr lvl="2"/>
            <a:r>
              <a:rPr lang="en-US" dirty="0"/>
              <a:t>Graduation or Exit</a:t>
            </a:r>
          </a:p>
          <a:p>
            <a:pPr lvl="1"/>
            <a:r>
              <a:rPr lang="en-US" dirty="0"/>
              <a:t>Scholar enters employment information </a:t>
            </a:r>
          </a:p>
          <a:p>
            <a:pPr lvl="1"/>
            <a:r>
              <a:rPr lang="en-US" dirty="0"/>
              <a:t>Employer(s) verify employment  </a:t>
            </a:r>
          </a:p>
        </p:txBody>
      </p:sp>
      <p:sp>
        <p:nvSpPr>
          <p:cNvPr id="4" name="Slide Number Placeholder 3">
            <a:extLst>
              <a:ext uri="{FF2B5EF4-FFF2-40B4-BE49-F238E27FC236}">
                <a16:creationId xmlns:a16="http://schemas.microsoft.com/office/drawing/2014/main" id="{3C66949C-CF81-4685-8ECD-1649A561B2D5}"/>
              </a:ext>
            </a:extLst>
          </p:cNvPr>
          <p:cNvSpPr>
            <a:spLocks noGrp="1"/>
          </p:cNvSpPr>
          <p:nvPr>
            <p:ph type="sldNum" sz="quarter" idx="12"/>
          </p:nvPr>
        </p:nvSpPr>
        <p:spPr>
          <a:xfrm>
            <a:off x="11168745" y="6400800"/>
            <a:ext cx="711200" cy="244476"/>
          </a:xfrm>
        </p:spPr>
        <p:txBody>
          <a:bodyPr/>
          <a:lstStyle/>
          <a:p>
            <a:fld id="{78FEA6AD-5963-42A3-B799-50DDE2FA9A33}" type="slidenum">
              <a:rPr lang="en-US" smtClean="0"/>
              <a:pPr/>
              <a:t>16</a:t>
            </a:fld>
            <a:endParaRPr lang="en-US" dirty="0"/>
          </a:p>
        </p:txBody>
      </p:sp>
      <p:pic>
        <p:nvPicPr>
          <p:cNvPr id="5" name="Picture 4">
            <a:extLst>
              <a:ext uri="{FF2B5EF4-FFF2-40B4-BE49-F238E27FC236}">
                <a16:creationId xmlns:a16="http://schemas.microsoft.com/office/drawing/2014/main" id="{EE22C277-F79B-D521-A0B6-628C99EE35A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0963" y="4294632"/>
            <a:ext cx="1600200" cy="1600200"/>
          </a:xfrm>
          <a:prstGeom prst="rect">
            <a:avLst/>
          </a:prstGeom>
        </p:spPr>
      </p:pic>
    </p:spTree>
    <p:extLst>
      <p:ext uri="{BB962C8B-B14F-4D97-AF65-F5344CB8AC3E}">
        <p14:creationId xmlns:p14="http://schemas.microsoft.com/office/powerpoint/2010/main" val="339845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4F215907-D827-42DA-96A2-D6FA3948762F}"/>
              </a:ext>
            </a:extLst>
          </p:cNvPr>
          <p:cNvSpPr>
            <a:spLocks noGrp="1"/>
          </p:cNvSpPr>
          <p:nvPr>
            <p:ph type="title"/>
          </p:nvPr>
        </p:nvSpPr>
        <p:spPr>
          <a:xfrm>
            <a:off x="406400" y="152400"/>
            <a:ext cx="11277600" cy="990600"/>
          </a:xfrm>
        </p:spPr>
        <p:txBody>
          <a:bodyPr>
            <a:noAutofit/>
          </a:bodyPr>
          <a:lstStyle/>
          <a:p>
            <a:r>
              <a:rPr lang="en-US" dirty="0"/>
              <a:t>PDP PROGRAM Performance Measure 1</a:t>
            </a:r>
          </a:p>
        </p:txBody>
      </p:sp>
      <p:sp>
        <p:nvSpPr>
          <p:cNvPr id="33795" name="Content Placeholder 2"/>
          <p:cNvSpPr>
            <a:spLocks noGrp="1"/>
          </p:cNvSpPr>
          <p:nvPr>
            <p:ph sz="quarter" idx="1"/>
          </p:nvPr>
        </p:nvSpPr>
        <p:spPr>
          <a:xfrm>
            <a:off x="406400" y="1524000"/>
            <a:ext cx="11277600" cy="4724400"/>
          </a:xfrm>
        </p:spPr>
        <p:txBody>
          <a:bodyPr>
            <a:noAutofit/>
          </a:bodyPr>
          <a:lstStyle/>
          <a:p>
            <a:r>
              <a:rPr lang="en-US" b="1" dirty="0"/>
              <a:t>The percentage of preparation programs that incorporate evidence-based practices into their curricula.</a:t>
            </a:r>
          </a:p>
          <a:p>
            <a:r>
              <a:rPr lang="en-US" dirty="0"/>
              <a:t>Source of data: </a:t>
            </a:r>
            <a:r>
              <a:rPr lang="en-US" altLang="en-US" dirty="0"/>
              <a:t>Panel with expertise in personnel </a:t>
            </a:r>
            <a:r>
              <a:rPr lang="en-US" altLang="en-US"/>
              <a:t>preparation will review </a:t>
            </a:r>
            <a:r>
              <a:rPr lang="en-US" altLang="en-US" dirty="0"/>
              <a:t>syllabi from PDP grantees one year following the grant award.</a:t>
            </a:r>
          </a:p>
          <a:p>
            <a:pPr lvl="1"/>
            <a:r>
              <a:rPr lang="en-US" altLang="en-US" dirty="0"/>
              <a:t>Syllabi from FY 2025 grants will be </a:t>
            </a:r>
            <a:br>
              <a:rPr lang="en-US" altLang="en-US" dirty="0"/>
            </a:br>
            <a:r>
              <a:rPr lang="en-US" altLang="en-US" dirty="0"/>
              <a:t>reviewed &amp; results reported in FY 2026</a:t>
            </a:r>
          </a:p>
          <a:p>
            <a:pPr lvl="1"/>
            <a:r>
              <a:rPr lang="en-US" dirty="0"/>
              <a:t>Syllabi submitted in application AND new or </a:t>
            </a:r>
            <a:br>
              <a:rPr lang="en-US" dirty="0"/>
            </a:br>
            <a:r>
              <a:rPr lang="en-US" dirty="0"/>
              <a:t>revised syllabi submitted to OSEP will be used </a:t>
            </a:r>
          </a:p>
          <a:p>
            <a:pPr lvl="1"/>
            <a:r>
              <a:rPr lang="en-US" dirty="0"/>
              <a:t>More information will follow in Year 1</a:t>
            </a:r>
          </a:p>
          <a:p>
            <a:pPr lvl="1"/>
            <a:endParaRPr lang="en-US" dirty="0"/>
          </a:p>
        </p:txBody>
      </p:sp>
      <p:sp>
        <p:nvSpPr>
          <p:cNvPr id="4" name="Slide Number Placeholder 3"/>
          <p:cNvSpPr>
            <a:spLocks noGrp="1"/>
          </p:cNvSpPr>
          <p:nvPr>
            <p:ph type="sldNum" sz="quarter" idx="12"/>
          </p:nvPr>
        </p:nvSpPr>
        <p:spPr>
          <a:xfrm>
            <a:off x="11168745" y="6400800"/>
            <a:ext cx="711200" cy="244476"/>
          </a:xfrm>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6824244-BBEF-485B-B8F8-786F995D0C33}" type="slidenum">
              <a:rPr lang="en-US" altLang="en-US">
                <a:solidFill>
                  <a:schemeClr val="bg1"/>
                </a:solidFill>
              </a:rPr>
              <a:pPr/>
              <a:t>17</a:t>
            </a:fld>
            <a:endParaRPr lang="en-US" altLang="en-US" dirty="0">
              <a:solidFill>
                <a:schemeClr val="bg1"/>
              </a:solidFill>
            </a:endParaRPr>
          </a:p>
        </p:txBody>
      </p:sp>
      <p:pic>
        <p:nvPicPr>
          <p:cNvPr id="12" name="Picture 11">
            <a:extLst>
              <a:ext uri="{FF2B5EF4-FFF2-40B4-BE49-F238E27FC236}">
                <a16:creationId xmlns:a16="http://schemas.microsoft.com/office/drawing/2014/main" id="{70CA6E4C-F9F7-4F38-B1A3-3F21B5B5051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3800929"/>
            <a:ext cx="1694622" cy="1694622"/>
          </a:xfrm>
          <a:prstGeom prst="rect">
            <a:avLst/>
          </a:prstGeom>
        </p:spPr>
      </p:pic>
    </p:spTree>
    <p:extLst>
      <p:ext uri="{BB962C8B-B14F-4D97-AF65-F5344CB8AC3E}">
        <p14:creationId xmlns:p14="http://schemas.microsoft.com/office/powerpoint/2010/main" val="19643471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DC46CB-AC57-F828-F858-77C6F7A9C2C8}"/>
              </a:ext>
            </a:extLst>
          </p:cNvPr>
          <p:cNvSpPr>
            <a:spLocks noGrp="1"/>
          </p:cNvSpPr>
          <p:nvPr>
            <p:ph type="title"/>
          </p:nvPr>
        </p:nvSpPr>
        <p:spPr>
          <a:xfrm rot="16200000">
            <a:off x="-2073313" y="2502449"/>
            <a:ext cx="5946897" cy="1320800"/>
          </a:xfrm>
        </p:spPr>
        <p:txBody>
          <a:bodyPr/>
          <a:lstStyle/>
          <a:p>
            <a:r>
              <a:rPr lang="en-US" dirty="0"/>
              <a:t>Evidence-Based Practice Areas</a:t>
            </a:r>
          </a:p>
        </p:txBody>
      </p:sp>
      <p:sp>
        <p:nvSpPr>
          <p:cNvPr id="6" name="Content Placeholder 5">
            <a:extLst>
              <a:ext uri="{FF2B5EF4-FFF2-40B4-BE49-F238E27FC236}">
                <a16:creationId xmlns:a16="http://schemas.microsoft.com/office/drawing/2014/main" id="{44917A58-6A84-34D0-6C51-535AE7ECF79A}"/>
              </a:ext>
            </a:extLst>
          </p:cNvPr>
          <p:cNvSpPr>
            <a:spLocks noGrp="1"/>
          </p:cNvSpPr>
          <p:nvPr>
            <p:ph sz="quarter" idx="1"/>
          </p:nvPr>
        </p:nvSpPr>
        <p:spPr>
          <a:xfrm>
            <a:off x="2011796" y="457200"/>
            <a:ext cx="9550400" cy="6188076"/>
          </a:xfrm>
        </p:spPr>
        <p:txBody>
          <a:bodyPr>
            <a:normAutofit/>
          </a:bodyPr>
          <a:lstStyle/>
          <a:p>
            <a:r>
              <a:rPr lang="en-US" sz="3200" dirty="0">
                <a:latin typeface="+mn-lt"/>
              </a:rPr>
              <a:t>325D syllabi must demonstrate building competencies in:</a:t>
            </a:r>
          </a:p>
          <a:p>
            <a:pPr lvl="1"/>
            <a:r>
              <a:rPr lang="en-US" sz="2800" dirty="0">
                <a:latin typeface="+mn-lt"/>
              </a:rPr>
              <a:t>Research methods, </a:t>
            </a:r>
          </a:p>
          <a:p>
            <a:pPr lvl="1"/>
            <a:r>
              <a:rPr lang="en-US" sz="2800" dirty="0">
                <a:latin typeface="+mn-lt"/>
              </a:rPr>
              <a:t>Evaluation methods, or </a:t>
            </a:r>
          </a:p>
          <a:p>
            <a:pPr lvl="1">
              <a:spcAft>
                <a:spcPts val="1200"/>
              </a:spcAft>
            </a:pPr>
            <a:r>
              <a:rPr lang="en-US" sz="2800" dirty="0">
                <a:latin typeface="+mn-lt"/>
              </a:rPr>
              <a:t>Data analysis courses required by the degree program. </a:t>
            </a:r>
          </a:p>
          <a:p>
            <a:r>
              <a:rPr lang="en-US" sz="3200" dirty="0">
                <a:latin typeface="+mn-lt"/>
              </a:rPr>
              <a:t>325M and 325K syllabi must demonstrate building competencies in:</a:t>
            </a:r>
          </a:p>
          <a:p>
            <a:pPr lvl="1"/>
            <a:r>
              <a:rPr lang="en-US" sz="2800" dirty="0">
                <a:latin typeface="+mn-lt"/>
              </a:rPr>
              <a:t>Assessment; </a:t>
            </a:r>
          </a:p>
          <a:p>
            <a:pPr lvl="1"/>
            <a:r>
              <a:rPr lang="en-US" sz="2800" dirty="0">
                <a:latin typeface="+mn-lt"/>
              </a:rPr>
              <a:t>Inclusive practices as defined in IDEA;</a:t>
            </a:r>
          </a:p>
          <a:p>
            <a:pPr lvl="1"/>
            <a:r>
              <a:rPr lang="en-US" sz="2800" dirty="0">
                <a:latin typeface="+mn-lt"/>
              </a:rPr>
              <a:t>Instructional strategies; and </a:t>
            </a:r>
          </a:p>
          <a:p>
            <a:pPr lvl="1"/>
            <a:r>
              <a:rPr lang="en-US" sz="2800" dirty="0">
                <a:latin typeface="+mn-lt"/>
              </a:rPr>
              <a:t>Literacy and math, if appropriate. </a:t>
            </a:r>
          </a:p>
          <a:p>
            <a:pPr lvl="1"/>
            <a:endParaRPr lang="en-US" dirty="0">
              <a:latin typeface="+mn-lt"/>
            </a:endParaRPr>
          </a:p>
          <a:p>
            <a:endParaRPr lang="en-US" dirty="0">
              <a:latin typeface="+mn-lt"/>
            </a:endParaRPr>
          </a:p>
        </p:txBody>
      </p:sp>
      <p:sp>
        <p:nvSpPr>
          <p:cNvPr id="4" name="Slide Number Placeholder 3">
            <a:extLst>
              <a:ext uri="{FF2B5EF4-FFF2-40B4-BE49-F238E27FC236}">
                <a16:creationId xmlns:a16="http://schemas.microsoft.com/office/drawing/2014/main" id="{7213876C-E58E-4E9C-A0D9-8258F0F87DEA}"/>
              </a:ext>
            </a:extLst>
          </p:cNvPr>
          <p:cNvSpPr>
            <a:spLocks noGrp="1"/>
          </p:cNvSpPr>
          <p:nvPr>
            <p:ph type="sldNum" sz="quarter" idx="12"/>
          </p:nvPr>
        </p:nvSpPr>
        <p:spPr>
          <a:xfrm>
            <a:off x="11168745" y="6400800"/>
            <a:ext cx="711200" cy="244476"/>
          </a:xfrm>
        </p:spPr>
        <p:txBody>
          <a:bodyPr/>
          <a:lstStyle/>
          <a:p>
            <a:fld id="{78FEA6AD-5963-42A3-B799-50DDE2FA9A33}" type="slidenum">
              <a:rPr lang="en-US" smtClean="0">
                <a:latin typeface="+mn-lt"/>
              </a:rPr>
              <a:pPr/>
              <a:t>18</a:t>
            </a:fld>
            <a:endParaRPr lang="en-US" dirty="0">
              <a:latin typeface="+mn-lt"/>
            </a:endParaRPr>
          </a:p>
        </p:txBody>
      </p:sp>
      <p:grpSp>
        <p:nvGrpSpPr>
          <p:cNvPr id="8" name="Group 7">
            <a:extLst>
              <a:ext uri="{FF2B5EF4-FFF2-40B4-BE49-F238E27FC236}">
                <a16:creationId xmlns:a16="http://schemas.microsoft.com/office/drawing/2014/main" id="{D953A41F-6BD4-4694-8CC8-2FE3801468B1}"/>
              </a:ext>
              <a:ext uri="{C183D7F6-B498-43B3-948B-1728B52AA6E4}">
                <adec:decorative xmlns:adec="http://schemas.microsoft.com/office/drawing/2017/decorative" val="1"/>
              </a:ext>
            </a:extLst>
          </p:cNvPr>
          <p:cNvGrpSpPr/>
          <p:nvPr/>
        </p:nvGrpSpPr>
        <p:grpSpPr>
          <a:xfrm>
            <a:off x="8763000" y="4191000"/>
            <a:ext cx="1747159" cy="1768398"/>
            <a:chOff x="6387830" y="1600200"/>
            <a:chExt cx="2209800" cy="2209800"/>
          </a:xfrm>
        </p:grpSpPr>
        <p:sp>
          <p:nvSpPr>
            <p:cNvPr id="9" name="Oval 8">
              <a:extLst>
                <a:ext uri="{FF2B5EF4-FFF2-40B4-BE49-F238E27FC236}">
                  <a16:creationId xmlns:a16="http://schemas.microsoft.com/office/drawing/2014/main" id="{44863242-FE4B-42B4-BD6A-66FB4A7DB8FD}"/>
                </a:ext>
              </a:extLst>
            </p:cNvPr>
            <p:cNvSpPr/>
            <p:nvPr/>
          </p:nvSpPr>
          <p:spPr>
            <a:xfrm>
              <a:off x="6387830" y="1600200"/>
              <a:ext cx="2209800" cy="2209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80581FB-FCF4-4C20-9490-C4E59FE62BE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81800" y="1952949"/>
              <a:ext cx="1484562" cy="1580502"/>
            </a:xfrm>
            <a:prstGeom prst="rect">
              <a:avLst/>
            </a:prstGeom>
          </p:spPr>
        </p:pic>
      </p:grpSp>
    </p:spTree>
    <p:extLst>
      <p:ext uri="{BB962C8B-B14F-4D97-AF65-F5344CB8AC3E}">
        <p14:creationId xmlns:p14="http://schemas.microsoft.com/office/powerpoint/2010/main" val="3283115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t>PDP PROGRAM Performance Measure 2</a:t>
            </a:r>
            <a:endParaRPr lang="en-US" dirty="0"/>
          </a:p>
        </p:txBody>
      </p:sp>
      <p:sp>
        <p:nvSpPr>
          <p:cNvPr id="38915" name="Content Placeholder 2"/>
          <p:cNvSpPr>
            <a:spLocks noGrp="1"/>
          </p:cNvSpPr>
          <p:nvPr>
            <p:ph sz="quarter" idx="1"/>
          </p:nvPr>
        </p:nvSpPr>
        <p:spPr/>
        <p:txBody>
          <a:bodyPr>
            <a:noAutofit/>
          </a:bodyPr>
          <a:lstStyle/>
          <a:p>
            <a:r>
              <a:rPr lang="en-US" b="1" dirty="0">
                <a:latin typeface="+mn-lt"/>
              </a:rPr>
              <a:t>The percentage of scholars completing preparation programs who are knowledgeable and skilled in evidence-based practices (EBPs) for children with disabilities.</a:t>
            </a:r>
          </a:p>
        </p:txBody>
      </p:sp>
      <p:pic>
        <p:nvPicPr>
          <p:cNvPr id="15" name="Picture 14" descr="Screenshot of Question 4a of the Grantee Scholar Record showing the question, &quot;Please select the exam or measure the scholar took to demonstrate knowledge and skills.&quot; The response options include National organization test for licensure or certification, PRAXIS II, State specific test for licensure or certification, Grantee specific measure, which includes comprehensive exams, defense of dissertation, final oral exam for master's degree, portfolio, practicum, supervisor evaluation, teaching performance assessment, thesis, or other with a textbox to specify.">
            <a:extLst>
              <a:ext uri="{FF2B5EF4-FFF2-40B4-BE49-F238E27FC236}">
                <a16:creationId xmlns:a16="http://schemas.microsoft.com/office/drawing/2014/main" id="{31CB9C00-5446-4EB0-C2BF-BBB977FDBF09}"/>
              </a:ext>
            </a:extLst>
          </p:cNvPr>
          <p:cNvPicPr>
            <a:picLocks noChangeAspect="1"/>
          </p:cNvPicPr>
          <p:nvPr/>
        </p:nvPicPr>
        <p:blipFill>
          <a:blip r:embed="rId3"/>
          <a:stretch>
            <a:fillRect/>
          </a:stretch>
        </p:blipFill>
        <p:spPr>
          <a:xfrm>
            <a:off x="2220936" y="2550601"/>
            <a:ext cx="7227864" cy="4101932"/>
          </a:xfrm>
          <a:prstGeom prst="rect">
            <a:avLst/>
          </a:prstGeom>
          <a:ln>
            <a:solidFill>
              <a:schemeClr val="tx1"/>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3D9F7B59-E428-565D-440C-433B50FEEC08}"/>
              </a:ext>
            </a:extLst>
          </p:cNvPr>
          <p:cNvSpPr txBox="1"/>
          <p:nvPr/>
        </p:nvSpPr>
        <p:spPr>
          <a:xfrm>
            <a:off x="6629400" y="3211286"/>
            <a:ext cx="5384056" cy="2492990"/>
          </a:xfrm>
          <a:prstGeom prst="rect">
            <a:avLst/>
          </a:prstGeom>
          <a:solidFill>
            <a:schemeClr val="accent5">
              <a:lumMod val="20000"/>
              <a:lumOff val="80000"/>
            </a:schemeClr>
          </a:solidFill>
          <a:ln>
            <a:solidFill>
              <a:schemeClr val="tx2"/>
            </a:solidFill>
          </a:ln>
        </p:spPr>
        <p:txBody>
          <a:bodyPr wrap="square" rtlCol="0">
            <a:spAutoFit/>
          </a:bodyPr>
          <a:lstStyle/>
          <a:p>
            <a:pPr algn="ctr"/>
            <a:r>
              <a:rPr lang="en-US" altLang="en-US" sz="2600" dirty="0"/>
              <a:t>Source of Data: </a:t>
            </a:r>
            <a:r>
              <a:rPr lang="en-US" sz="2600" dirty="0"/>
              <a:t>Grantees must include at least one measure to demonstrate each completed/ graduated scholar is “knowledgeable and skilled in use of EBPs” for children with disabilities.</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CDA87AE-8F42-4D6E-A914-9060440C9359}" type="slidenum">
              <a:rPr lang="en-US" altLang="en-US">
                <a:solidFill>
                  <a:schemeClr val="bg1"/>
                </a:solidFill>
              </a:rPr>
              <a:pPr/>
              <a:t>19</a:t>
            </a:fld>
            <a:endParaRPr lang="en-US" altLang="en-US" dirty="0">
              <a:solidFill>
                <a:schemeClr val="bg1"/>
              </a:solidFill>
            </a:endParaRPr>
          </a:p>
        </p:txBody>
      </p:sp>
    </p:spTree>
    <p:extLst>
      <p:ext uri="{BB962C8B-B14F-4D97-AF65-F5344CB8AC3E}">
        <p14:creationId xmlns:p14="http://schemas.microsoft.com/office/powerpoint/2010/main" val="42697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1277600" cy="990600"/>
          </a:xfrm>
        </p:spPr>
        <p:txBody>
          <a:bodyPr/>
          <a:lstStyle/>
          <a:p>
            <a:r>
              <a:rPr lang="en-US" dirty="0"/>
              <a:t>Purpose of New Grantees Training</a:t>
            </a:r>
          </a:p>
        </p:txBody>
      </p:sp>
      <p:graphicFrame>
        <p:nvGraphicFramePr>
          <p:cNvPr id="10" name="Content Placeholder 2" descr="Orient new grantees to data reporting requirements&#10;Improve the quality of data submitted by grantees and scholars&#10;Introduce the PDP Data Collection System (PDPDCS)">
            <a:extLst>
              <a:ext uri="{FF2B5EF4-FFF2-40B4-BE49-F238E27FC236}">
                <a16:creationId xmlns:a16="http://schemas.microsoft.com/office/drawing/2014/main" id="{46206E27-6824-04C0-7B75-7C7A06B597E6}"/>
              </a:ext>
            </a:extLst>
          </p:cNvPr>
          <p:cNvGraphicFramePr>
            <a:graphicFrameLocks noGrp="1"/>
          </p:cNvGraphicFramePr>
          <p:nvPr>
            <p:ph sz="quarter" idx="1"/>
            <p:extLst>
              <p:ext uri="{D42A27DB-BD31-4B8C-83A1-F6EECF244321}">
                <p14:modId xmlns:p14="http://schemas.microsoft.com/office/powerpoint/2010/main" val="2661624675"/>
              </p:ext>
            </p:extLst>
          </p:nvPr>
        </p:nvGraphicFramePr>
        <p:xfrm>
          <a:off x="406400" y="1524000"/>
          <a:ext cx="11277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11168745" y="6400800"/>
            <a:ext cx="711200" cy="244476"/>
          </a:xfrm>
        </p:spPr>
        <p:txBody>
          <a:bodyPr>
            <a:normAutofit fontScale="62500" lnSpcReduction="20000"/>
          </a:bodyPr>
          <a:lstStyle/>
          <a:p>
            <a:fld id="{11F66CED-2B61-4DFE-9587-19755F43A1BB}" type="slidenum">
              <a:rPr lang="en-US" smtClean="0"/>
              <a:pPr/>
              <a:t>2</a:t>
            </a:fld>
            <a:endParaRPr lang="en-US" dirty="0"/>
          </a:p>
        </p:txBody>
      </p:sp>
    </p:spTree>
    <p:extLst>
      <p:ext uri="{BB962C8B-B14F-4D97-AF65-F5344CB8AC3E}">
        <p14:creationId xmlns:p14="http://schemas.microsoft.com/office/powerpoint/2010/main" val="1923050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02C17EC-93B0-4AC7-8333-AC52A1028E27}"/>
              </a:ext>
            </a:extLst>
          </p:cNvPr>
          <p:cNvSpPr>
            <a:spLocks noGrp="1"/>
          </p:cNvSpPr>
          <p:nvPr>
            <p:ph type="title"/>
          </p:nvPr>
        </p:nvSpPr>
        <p:spPr>
          <a:xfrm>
            <a:off x="152400" y="152400"/>
            <a:ext cx="11887199" cy="990600"/>
          </a:xfrm>
        </p:spPr>
        <p:txBody>
          <a:bodyPr>
            <a:noAutofit/>
          </a:bodyPr>
          <a:lstStyle/>
          <a:p>
            <a:r>
              <a:rPr lang="en-US" dirty="0"/>
              <a:t>PDP PROGRAM Performance Measures 3 - 6</a:t>
            </a:r>
          </a:p>
        </p:txBody>
      </p:sp>
      <p:sp>
        <p:nvSpPr>
          <p:cNvPr id="33795" name="Content Placeholder 2"/>
          <p:cNvSpPr>
            <a:spLocks noGrp="1"/>
          </p:cNvSpPr>
          <p:nvPr>
            <p:ph sz="quarter" idx="1"/>
          </p:nvPr>
        </p:nvSpPr>
        <p:spPr>
          <a:xfrm>
            <a:off x="406400" y="1447800"/>
            <a:ext cx="11277600" cy="4572000"/>
          </a:xfrm>
        </p:spPr>
        <p:txBody>
          <a:bodyPr>
            <a:noAutofit/>
          </a:bodyPr>
          <a:lstStyle/>
          <a:p>
            <a:pPr marL="514350" indent="-514350">
              <a:buFont typeface="+mj-lt"/>
              <a:buAutoNum type="arabicParenR" startAt="3"/>
            </a:pPr>
            <a:r>
              <a:rPr lang="en-US" sz="2800" dirty="0"/>
              <a:t>The percentage of scholars who exit preparation program prior to completion due to poor academic performance.</a:t>
            </a:r>
          </a:p>
          <a:p>
            <a:pPr marL="514350" indent="-514350">
              <a:buFont typeface="+mj-lt"/>
              <a:buAutoNum type="arabicParenR" startAt="3"/>
            </a:pPr>
            <a:r>
              <a:rPr lang="en-US" sz="2800" dirty="0"/>
              <a:t>The percentage of scholars completing preparation programs who are working in the area(s) for which they were prepared upon program completion.</a:t>
            </a:r>
          </a:p>
          <a:p>
            <a:pPr marL="514350" indent="-514350">
              <a:buFont typeface="+mj-lt"/>
              <a:buAutoNum type="arabicParenR" startAt="3"/>
            </a:pPr>
            <a:r>
              <a:rPr lang="en-US" sz="2800" dirty="0"/>
              <a:t>The Federal cost per scholar who completed the preparation program.</a:t>
            </a:r>
          </a:p>
          <a:p>
            <a:pPr marL="514350" indent="-514350">
              <a:buFont typeface="+mj-lt"/>
              <a:buAutoNum type="arabicParenR" startAt="3"/>
            </a:pPr>
            <a:r>
              <a:rPr lang="en-US" sz="2800" dirty="0"/>
              <a:t>The percentage of scholars who completed the preparation program and are employed in high-need districts</a:t>
            </a:r>
            <a:r>
              <a:rPr lang="en-US" altLang="en-US" sz="2800" dirty="0"/>
              <a:t>.</a:t>
            </a:r>
            <a:endParaRPr lang="en-US" sz="2800" dirty="0"/>
          </a:p>
          <a:p>
            <a:endParaRPr lang="en-US" dirty="0"/>
          </a:p>
          <a:p>
            <a:endParaRPr lang="en-US" dirty="0"/>
          </a:p>
          <a:p>
            <a:pPr lvl="1"/>
            <a:endParaRPr lang="en-US" dirty="0"/>
          </a:p>
        </p:txBody>
      </p:sp>
      <p:sp>
        <p:nvSpPr>
          <p:cNvPr id="4" name="Slide Number Placeholder 3"/>
          <p:cNvSpPr>
            <a:spLocks noGrp="1"/>
          </p:cNvSpPr>
          <p:nvPr>
            <p:ph type="sldNum" sz="quarter" idx="12"/>
          </p:nvPr>
        </p:nvSpPr>
        <p:spPr>
          <a:xfrm>
            <a:off x="11168745" y="6400800"/>
            <a:ext cx="711200" cy="244476"/>
          </a:xfrm>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6824244-BBEF-485B-B8F8-786F995D0C33}" type="slidenum">
              <a:rPr lang="en-US" altLang="en-US">
                <a:solidFill>
                  <a:schemeClr val="bg1"/>
                </a:solidFill>
              </a:rPr>
              <a:pPr/>
              <a:t>20</a:t>
            </a:fld>
            <a:endParaRPr lang="en-US" altLang="en-US" dirty="0">
              <a:solidFill>
                <a:schemeClr val="bg1"/>
              </a:solidFill>
            </a:endParaRPr>
          </a:p>
        </p:txBody>
      </p:sp>
    </p:spTree>
    <p:extLst>
      <p:ext uri="{BB962C8B-B14F-4D97-AF65-F5344CB8AC3E}">
        <p14:creationId xmlns:p14="http://schemas.microsoft.com/office/powerpoint/2010/main" val="19272522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anim calcmode="lin" valueType="num">
                                      <p:cBhvr additive="base">
                                        <p:cTn id="11"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 calcmode="lin" valueType="num">
                                      <p:cBhvr additive="base">
                                        <p:cTn id="17"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79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3795">
                                            <p:txEl>
                                              <p:pRg st="3" end="3"/>
                                            </p:txEl>
                                          </p:spTgt>
                                        </p:tgtEl>
                                        <p:attrNameLst>
                                          <p:attrName>style.visibility</p:attrName>
                                        </p:attrNameLst>
                                      </p:cBhvr>
                                      <p:to>
                                        <p:strVal val="visible"/>
                                      </p:to>
                                    </p:set>
                                    <p:anim calcmode="lin" valueType="num">
                                      <p:cBhvr additive="base">
                                        <p:cTn id="21"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E7A3-DABD-4833-AFA5-92F9961A3326}"/>
              </a:ext>
            </a:extLst>
          </p:cNvPr>
          <p:cNvSpPr>
            <a:spLocks noGrp="1"/>
          </p:cNvSpPr>
          <p:nvPr>
            <p:ph type="title"/>
          </p:nvPr>
        </p:nvSpPr>
        <p:spPr>
          <a:xfrm rot="16200000">
            <a:off x="-2073313" y="2502449"/>
            <a:ext cx="5946897" cy="1320800"/>
          </a:xfrm>
        </p:spPr>
        <p:txBody>
          <a:bodyPr>
            <a:noAutofit/>
          </a:bodyPr>
          <a:lstStyle/>
          <a:p>
            <a:r>
              <a:rPr lang="en-US" dirty="0"/>
              <a:t>PDP PROGRAM Performance Measure 7</a:t>
            </a:r>
          </a:p>
        </p:txBody>
      </p:sp>
      <p:sp>
        <p:nvSpPr>
          <p:cNvPr id="3" name="Content Placeholder 2">
            <a:extLst>
              <a:ext uri="{FF2B5EF4-FFF2-40B4-BE49-F238E27FC236}">
                <a16:creationId xmlns:a16="http://schemas.microsoft.com/office/drawing/2014/main" id="{69F0C49C-0D13-4635-9EE4-C465455BDF0D}"/>
              </a:ext>
            </a:extLst>
          </p:cNvPr>
          <p:cNvSpPr>
            <a:spLocks noGrp="1"/>
          </p:cNvSpPr>
          <p:nvPr>
            <p:ph sz="quarter" idx="1"/>
          </p:nvPr>
        </p:nvSpPr>
        <p:spPr>
          <a:xfrm>
            <a:off x="2011796" y="457200"/>
            <a:ext cx="9550400" cy="5562600"/>
          </a:xfrm>
        </p:spPr>
        <p:txBody>
          <a:bodyPr>
            <a:normAutofit/>
          </a:bodyPr>
          <a:lstStyle/>
          <a:p>
            <a:r>
              <a:rPr lang="en-US" b="1" dirty="0">
                <a:latin typeface="+mn-lt"/>
              </a:rPr>
              <a:t>The percentage of scholars who completed the preparation program and are rated effective by their employers</a:t>
            </a:r>
            <a:r>
              <a:rPr lang="en-US" altLang="en-US" b="1" dirty="0">
                <a:latin typeface="+mn-lt"/>
              </a:rPr>
              <a:t>.</a:t>
            </a:r>
          </a:p>
          <a:p>
            <a:r>
              <a:rPr lang="en-US" altLang="en-US" dirty="0">
                <a:latin typeface="+mn-lt"/>
              </a:rPr>
              <a:t>Sources of data: </a:t>
            </a:r>
          </a:p>
          <a:p>
            <a:pPr lvl="1"/>
            <a:r>
              <a:rPr lang="en-US" dirty="0">
                <a:latin typeface="+mn-lt"/>
              </a:rPr>
              <a:t>Scholars who completed their program and submitted an employment record</a:t>
            </a:r>
          </a:p>
          <a:p>
            <a:pPr lvl="1"/>
            <a:r>
              <a:rPr lang="en-US" dirty="0">
                <a:latin typeface="+mn-lt"/>
              </a:rPr>
              <a:t>Employers rating the scholar’s effectiveness in the verification form</a:t>
            </a:r>
          </a:p>
          <a:p>
            <a:endParaRPr lang="en-US" dirty="0"/>
          </a:p>
        </p:txBody>
      </p:sp>
      <p:pic>
        <p:nvPicPr>
          <p:cNvPr id="6" name="Picture 5" descr="Screenshot of employer verification form question which says, &quot;At this time the scholar is rated on the (State, District, or School) performance appraisal system as effective, less than effective, ineffective, not rated for this position, or choose not to respond.&quot;">
            <a:extLst>
              <a:ext uri="{FF2B5EF4-FFF2-40B4-BE49-F238E27FC236}">
                <a16:creationId xmlns:a16="http://schemas.microsoft.com/office/drawing/2014/main" id="{AD6063DA-0265-7410-2B45-15CA5FCF8182}"/>
              </a:ext>
            </a:extLst>
          </p:cNvPr>
          <p:cNvPicPr>
            <a:picLocks noChangeAspect="1"/>
          </p:cNvPicPr>
          <p:nvPr/>
        </p:nvPicPr>
        <p:blipFill>
          <a:blip r:embed="rId3"/>
          <a:stretch>
            <a:fillRect/>
          </a:stretch>
        </p:blipFill>
        <p:spPr>
          <a:xfrm>
            <a:off x="3317865" y="4311066"/>
            <a:ext cx="6582694" cy="2124371"/>
          </a:xfrm>
          <a:prstGeom prst="rect">
            <a:avLst/>
          </a:prstGeom>
          <a:ln>
            <a:solidFill>
              <a:schemeClr val="accent3">
                <a:lumMod val="50000"/>
              </a:schemeClr>
            </a:solid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7400D54-A764-4389-B5B5-FF44FE5F612D}"/>
              </a:ext>
            </a:extLst>
          </p:cNvPr>
          <p:cNvSpPr>
            <a:spLocks noGrp="1"/>
          </p:cNvSpPr>
          <p:nvPr>
            <p:ph type="sldNum" sz="quarter" idx="12"/>
          </p:nvPr>
        </p:nvSpPr>
        <p:spPr>
          <a:xfrm>
            <a:off x="11168745" y="6400800"/>
            <a:ext cx="711200" cy="244476"/>
          </a:xfrm>
        </p:spPr>
        <p:txBody>
          <a:bodyPr/>
          <a:lstStyle/>
          <a:p>
            <a:fld id="{78FEA6AD-5963-42A3-B799-50DDE2FA9A33}" type="slidenum">
              <a:rPr lang="en-US"/>
              <a:pPr/>
              <a:t>21</a:t>
            </a:fld>
            <a:endParaRPr lang="en-US" dirty="0"/>
          </a:p>
        </p:txBody>
      </p:sp>
    </p:spTree>
    <p:extLst>
      <p:ext uri="{BB962C8B-B14F-4D97-AF65-F5344CB8AC3E}">
        <p14:creationId xmlns:p14="http://schemas.microsoft.com/office/powerpoint/2010/main" val="189834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06400" y="152400"/>
            <a:ext cx="11277600" cy="990600"/>
          </a:xfrm>
        </p:spPr>
        <p:txBody>
          <a:bodyPr/>
          <a:lstStyle/>
          <a:p>
            <a:r>
              <a:rPr lang="en-US" altLang="en-US" dirty="0"/>
              <a:t>PDP PROGRAM Pilot Outcome Measures </a:t>
            </a:r>
          </a:p>
        </p:txBody>
      </p:sp>
      <p:sp>
        <p:nvSpPr>
          <p:cNvPr id="34819" name="Content Placeholder 2"/>
          <p:cNvSpPr>
            <a:spLocks noGrp="1"/>
          </p:cNvSpPr>
          <p:nvPr>
            <p:ph sz="quarter" idx="1"/>
          </p:nvPr>
        </p:nvSpPr>
        <p:spPr>
          <a:xfrm>
            <a:off x="406400" y="1524000"/>
            <a:ext cx="11277600" cy="4648200"/>
          </a:xfrm>
        </p:spPr>
        <p:txBody>
          <a:bodyPr>
            <a:normAutofit lnSpcReduction="10000"/>
          </a:bodyPr>
          <a:lstStyle/>
          <a:p>
            <a:pPr marL="514350" indent="-514350">
              <a:spcAft>
                <a:spcPts val="1200"/>
              </a:spcAft>
              <a:buFont typeface="+mj-lt"/>
              <a:buAutoNum type="arabicPeriod"/>
            </a:pPr>
            <a:r>
              <a:rPr lang="en-US" dirty="0"/>
              <a:t>The number and percentage of scholars proposed by the grantee in their application that were enrolled and making satisfactory academic progress in the current academic year. </a:t>
            </a:r>
          </a:p>
          <a:p>
            <a:pPr marL="514350" indent="-514350">
              <a:spcAft>
                <a:spcPts val="1200"/>
              </a:spcAft>
              <a:buFont typeface="+mj-lt"/>
              <a:buAutoNum type="arabicPeriod"/>
            </a:pPr>
            <a:r>
              <a:rPr lang="en-US" dirty="0"/>
              <a:t>The number and percentage of enrolled scholars who are on track to complete the training program by the end of the project's original grant period. </a:t>
            </a:r>
          </a:p>
          <a:p>
            <a:pPr marL="514350" indent="-514350">
              <a:spcAft>
                <a:spcPts val="1200"/>
              </a:spcAft>
              <a:buFont typeface="+mj-lt"/>
              <a:buAutoNum type="arabicPeriod"/>
            </a:pPr>
            <a:r>
              <a:rPr lang="en-US" dirty="0"/>
              <a:t>The percentage of scholars who completed the</a:t>
            </a:r>
            <a:br>
              <a:rPr lang="en-US" dirty="0"/>
            </a:br>
            <a:r>
              <a:rPr lang="en-US" dirty="0"/>
              <a:t> preparation program and are employed in the </a:t>
            </a:r>
            <a:br>
              <a:rPr lang="en-US" dirty="0"/>
            </a:br>
            <a:r>
              <a:rPr lang="en-US" dirty="0"/>
              <a:t>field of special education for at least two years.</a:t>
            </a:r>
            <a:endParaRPr lang="en-US" altLang="en-US" dirty="0"/>
          </a:p>
          <a:p>
            <a:endParaRPr lang="en-US" dirty="0"/>
          </a:p>
          <a:p>
            <a:endParaRPr lang="en-US" altLang="en-US" dirty="0"/>
          </a:p>
          <a:p>
            <a:pPr lvl="1"/>
            <a:endParaRPr lang="en-US" altLang="en-US" dirty="0"/>
          </a:p>
        </p:txBody>
      </p:sp>
      <p:sp>
        <p:nvSpPr>
          <p:cNvPr id="4" name="Slide Number Placeholder 3"/>
          <p:cNvSpPr>
            <a:spLocks noGrp="1"/>
          </p:cNvSpPr>
          <p:nvPr>
            <p:ph type="sldNum" sz="quarter" idx="12"/>
          </p:nvPr>
        </p:nvSpPr>
        <p:spPr>
          <a:xfrm>
            <a:off x="11168745" y="6400800"/>
            <a:ext cx="711200" cy="244476"/>
          </a:xfrm>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0149548-505E-4D40-A646-F16E6A38476C}" type="slidenum">
              <a:rPr lang="en-US" altLang="en-US">
                <a:solidFill>
                  <a:schemeClr val="bg1"/>
                </a:solidFill>
              </a:rPr>
              <a:pPr/>
              <a:t>22</a:t>
            </a:fld>
            <a:endParaRPr lang="en-US" altLang="en-US" dirty="0">
              <a:solidFill>
                <a:schemeClr val="bg1"/>
              </a:solidFill>
            </a:endParaRPr>
          </a:p>
        </p:txBody>
      </p:sp>
      <p:pic>
        <p:nvPicPr>
          <p:cNvPr id="2" name="Picture 1">
            <a:extLst>
              <a:ext uri="{FF2B5EF4-FFF2-40B4-BE49-F238E27FC236}">
                <a16:creationId xmlns:a16="http://schemas.microsoft.com/office/drawing/2014/main" id="{5F5D3DD1-1770-CFFC-73C1-BCDB8EACE14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7400" y="4191000"/>
            <a:ext cx="1676400" cy="1676400"/>
          </a:xfrm>
          <a:prstGeom prst="rect">
            <a:avLst/>
          </a:prstGeom>
        </p:spPr>
      </p:pic>
    </p:spTree>
    <p:extLst>
      <p:ext uri="{BB962C8B-B14F-4D97-AF65-F5344CB8AC3E}">
        <p14:creationId xmlns:p14="http://schemas.microsoft.com/office/powerpoint/2010/main" val="96011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06400" y="152400"/>
            <a:ext cx="11277600" cy="990600"/>
          </a:xfrm>
        </p:spPr>
        <p:txBody>
          <a:bodyPr/>
          <a:lstStyle/>
          <a:p>
            <a:r>
              <a:rPr lang="en-US" altLang="en-US" dirty="0"/>
              <a:t>Grant Performance Reports</a:t>
            </a:r>
          </a:p>
        </p:txBody>
      </p:sp>
      <p:sp>
        <p:nvSpPr>
          <p:cNvPr id="2" name="Content Placeholder 1">
            <a:extLst>
              <a:ext uri="{FF2B5EF4-FFF2-40B4-BE49-F238E27FC236}">
                <a16:creationId xmlns:a16="http://schemas.microsoft.com/office/drawing/2014/main" id="{3B26985B-8622-4FCD-A044-38AB019E4FD2}"/>
              </a:ext>
            </a:extLst>
          </p:cNvPr>
          <p:cNvSpPr>
            <a:spLocks noGrp="1"/>
          </p:cNvSpPr>
          <p:nvPr>
            <p:ph sz="quarter" idx="1"/>
          </p:nvPr>
        </p:nvSpPr>
        <p:spPr>
          <a:xfrm>
            <a:off x="406400" y="1524000"/>
            <a:ext cx="11277600" cy="4648200"/>
          </a:xfrm>
        </p:spPr>
        <p:txBody>
          <a:bodyPr>
            <a:normAutofit/>
          </a:bodyPr>
          <a:lstStyle/>
          <a:p>
            <a:pPr>
              <a:spcBef>
                <a:spcPts val="600"/>
              </a:spcBef>
            </a:pPr>
            <a:r>
              <a:rPr lang="en-US" b="1" dirty="0"/>
              <a:t>Annual Performance Reports (APR)</a:t>
            </a:r>
          </a:p>
          <a:p>
            <a:pPr lvl="1">
              <a:spcBef>
                <a:spcPts val="600"/>
              </a:spcBef>
            </a:pPr>
            <a:r>
              <a:rPr lang="en-US" dirty="0"/>
              <a:t>OSEP will send instructions for preparing and submitting APRs to grantees before February 1 annually</a:t>
            </a:r>
          </a:p>
          <a:p>
            <a:pPr lvl="1">
              <a:spcBef>
                <a:spcPts val="600"/>
              </a:spcBef>
            </a:pPr>
            <a:r>
              <a:rPr lang="en-US" dirty="0"/>
              <a:t>Deadline for submission is COB on the first Friday in May (4:30 pm ET)</a:t>
            </a:r>
          </a:p>
          <a:p>
            <a:pPr>
              <a:spcBef>
                <a:spcPts val="600"/>
              </a:spcBef>
            </a:pPr>
            <a:r>
              <a:rPr lang="en-US" b="1" dirty="0"/>
              <a:t>Final Performance Report</a:t>
            </a:r>
          </a:p>
          <a:p>
            <a:pPr lvl="1">
              <a:spcBef>
                <a:spcPts val="600"/>
              </a:spcBef>
            </a:pPr>
            <a:r>
              <a:rPr lang="en-US" dirty="0"/>
              <a:t>Deadline for submission is 90 days after grant end date</a:t>
            </a:r>
          </a:p>
          <a:p>
            <a:pPr>
              <a:spcBef>
                <a:spcPts val="1200"/>
              </a:spcBef>
            </a:pPr>
            <a:r>
              <a:rPr lang="en-US" dirty="0"/>
              <a:t>Include scholar accomplishments</a:t>
            </a:r>
          </a:p>
          <a:p>
            <a:pPr>
              <a:spcBef>
                <a:spcPts val="1200"/>
              </a:spcBef>
            </a:pPr>
            <a:r>
              <a:rPr lang="en-US" dirty="0"/>
              <a:t>Both are submitted in G5</a:t>
            </a:r>
          </a:p>
        </p:txBody>
      </p:sp>
      <p:sp>
        <p:nvSpPr>
          <p:cNvPr id="3" name="Slide Number Placeholder 2"/>
          <p:cNvSpPr>
            <a:spLocks noGrp="1"/>
          </p:cNvSpPr>
          <p:nvPr>
            <p:ph type="sldNum" sz="quarter" idx="12"/>
          </p:nvPr>
        </p:nvSpPr>
        <p:spPr>
          <a:xfrm>
            <a:off x="11168745" y="6400800"/>
            <a:ext cx="711200" cy="244476"/>
          </a:xfrm>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6F0450BB-AEB7-4C71-A77C-E74E278564AA}" type="slidenum">
              <a:rPr lang="en-US" altLang="en-US" smtClean="0"/>
              <a:pPr/>
              <a:t>23</a:t>
            </a:fld>
            <a:endParaRPr lang="en-US" altLang="en-US" dirty="0"/>
          </a:p>
        </p:txBody>
      </p:sp>
    </p:spTree>
    <p:extLst>
      <p:ext uri="{BB962C8B-B14F-4D97-AF65-F5344CB8AC3E}">
        <p14:creationId xmlns:p14="http://schemas.microsoft.com/office/powerpoint/2010/main" val="235952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B4AFB7-9B72-4DDC-9C70-BA3CDC643E77}"/>
              </a:ext>
            </a:extLst>
          </p:cNvPr>
          <p:cNvSpPr>
            <a:spLocks noGrp="1"/>
          </p:cNvSpPr>
          <p:nvPr>
            <p:ph type="title" idx="4294967295"/>
          </p:nvPr>
        </p:nvSpPr>
        <p:spPr>
          <a:xfrm>
            <a:off x="2324100" y="2743200"/>
            <a:ext cx="75438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spcBef>
                <a:spcPts val="700"/>
              </a:spcBef>
              <a:buClr>
                <a:srgbClr val="243352"/>
              </a:buClr>
              <a:buSzPct val="100000"/>
              <a:defRPr/>
            </a:pPr>
            <a:r>
              <a:rPr lang="en-US" dirty="0">
                <a:solidFill>
                  <a:schemeClr val="bg1"/>
                </a:solidFill>
                <a:ea typeface="+mn-ea"/>
                <a:cs typeface="+mn-cs"/>
              </a:rPr>
              <a:t>Using the PDPDCS</a:t>
            </a:r>
          </a:p>
        </p:txBody>
      </p:sp>
    </p:spTree>
    <p:extLst>
      <p:ext uri="{BB962C8B-B14F-4D97-AF65-F5344CB8AC3E}">
        <p14:creationId xmlns:p14="http://schemas.microsoft.com/office/powerpoint/2010/main" val="134682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rot="16200000">
            <a:off x="-2073313" y="2502449"/>
            <a:ext cx="5946897" cy="1320800"/>
          </a:xfrm>
        </p:spPr>
        <p:txBody>
          <a:bodyPr>
            <a:noAutofit/>
          </a:bodyPr>
          <a:lstStyle/>
          <a:p>
            <a:r>
              <a:rPr lang="en-US" dirty="0"/>
              <a:t>Secondary Users</a:t>
            </a:r>
          </a:p>
        </p:txBody>
      </p:sp>
      <p:sp>
        <p:nvSpPr>
          <p:cNvPr id="7171" name="Rectangle 3"/>
          <p:cNvSpPr>
            <a:spLocks noGrp="1" noChangeArrowheads="1"/>
          </p:cNvSpPr>
          <p:nvPr>
            <p:ph sz="quarter" idx="1"/>
          </p:nvPr>
        </p:nvSpPr>
        <p:spPr>
          <a:xfrm>
            <a:off x="2011363" y="454024"/>
            <a:ext cx="9867900" cy="5946776"/>
          </a:xfrm>
        </p:spPr>
        <p:txBody>
          <a:bodyPr>
            <a:normAutofit/>
          </a:bodyPr>
          <a:lstStyle/>
          <a:p>
            <a:r>
              <a:rPr lang="en-US" b="1" dirty="0">
                <a:latin typeface="+mn-lt"/>
              </a:rPr>
              <a:t>Project Directors </a:t>
            </a:r>
            <a:r>
              <a:rPr lang="en-US" dirty="0">
                <a:latin typeface="+mn-lt"/>
              </a:rPr>
              <a:t>are responsible for data entry; however, secondary users may to assist with this process.</a:t>
            </a:r>
          </a:p>
          <a:p>
            <a:r>
              <a:rPr lang="en-US" b="1" dirty="0">
                <a:latin typeface="+mn-lt"/>
              </a:rPr>
              <a:t>Secondary users</a:t>
            </a:r>
            <a:r>
              <a:rPr lang="en-US" dirty="0">
                <a:latin typeface="+mn-lt"/>
              </a:rPr>
              <a:t>:</a:t>
            </a:r>
          </a:p>
          <a:p>
            <a:pPr lvl="1"/>
            <a:r>
              <a:rPr lang="en-US" dirty="0">
                <a:latin typeface="+mn-lt"/>
              </a:rPr>
              <a:t>Can enter scholar information, and</a:t>
            </a:r>
          </a:p>
          <a:p>
            <a:pPr lvl="1"/>
            <a:r>
              <a:rPr lang="en-US" dirty="0">
                <a:latin typeface="+mn-lt"/>
              </a:rPr>
              <a:t>Have a unique login.</a:t>
            </a:r>
          </a:p>
          <a:p>
            <a:r>
              <a:rPr lang="en-US" dirty="0">
                <a:latin typeface="+mn-lt"/>
              </a:rPr>
              <a:t>Only three people per grant may access.</a:t>
            </a:r>
          </a:p>
          <a:p>
            <a:pPr lvl="1"/>
            <a:r>
              <a:rPr lang="en-US" dirty="0">
                <a:latin typeface="+mn-lt"/>
              </a:rPr>
              <a:t>Project Directors may change the secondary user(s) at any time. </a:t>
            </a:r>
          </a:p>
          <a:p>
            <a:r>
              <a:rPr lang="en-US" dirty="0">
                <a:latin typeface="+mn-lt"/>
              </a:rPr>
              <a:t>Note: You may NOT create a shared </a:t>
            </a:r>
            <a:br>
              <a:rPr lang="en-US" dirty="0">
                <a:latin typeface="+mn-lt"/>
              </a:rPr>
            </a:br>
            <a:r>
              <a:rPr lang="en-US" dirty="0">
                <a:latin typeface="+mn-lt"/>
              </a:rPr>
              <a:t>inbox for your secondary user(s) – </a:t>
            </a:r>
            <a:br>
              <a:rPr lang="en-US" dirty="0">
                <a:latin typeface="+mn-lt"/>
              </a:rPr>
            </a:br>
            <a:r>
              <a:rPr lang="en-US" dirty="0">
                <a:latin typeface="+mn-lt"/>
              </a:rPr>
              <a:t>each user requires a unique login. </a:t>
            </a:r>
          </a:p>
          <a:p>
            <a:endParaRPr lang="en-US" dirty="0">
              <a:latin typeface="+mn-lt"/>
            </a:endParaRPr>
          </a:p>
          <a:p>
            <a:endParaRPr lang="en-US" dirty="0">
              <a:latin typeface="+mn-lt"/>
            </a:endParaRPr>
          </a:p>
        </p:txBody>
      </p:sp>
      <p:sp>
        <p:nvSpPr>
          <p:cNvPr id="4" name="Slide Number Placeholder 2"/>
          <p:cNvSpPr>
            <a:spLocks noGrp="1"/>
          </p:cNvSpPr>
          <p:nvPr>
            <p:ph type="sldNum" sz="quarter" idx="12"/>
          </p:nvPr>
        </p:nvSpPr>
        <p:spPr>
          <a:xfrm>
            <a:off x="11168745" y="6400800"/>
            <a:ext cx="711200" cy="244476"/>
          </a:xfrm>
        </p:spPr>
        <p:txBody>
          <a:bodyPr>
            <a:noAutofit/>
          </a:bodyPr>
          <a:lstStyle/>
          <a:p>
            <a:fld id="{78FEA6AD-5963-42A3-B799-50DDE2FA9A33}" type="slidenum">
              <a:rPr lang="en-US" sz="2000" smtClean="0">
                <a:latin typeface="+mn-lt"/>
              </a:rPr>
              <a:pPr/>
              <a:t>25</a:t>
            </a:fld>
            <a:endParaRPr lang="en-US" dirty="0">
              <a:latin typeface="+mn-lt"/>
            </a:endParaRPr>
          </a:p>
        </p:txBody>
      </p:sp>
      <p:pic>
        <p:nvPicPr>
          <p:cNvPr id="7" name="Picture 6">
            <a:extLst>
              <a:ext uri="{FF2B5EF4-FFF2-40B4-BE49-F238E27FC236}">
                <a16:creationId xmlns:a16="http://schemas.microsoft.com/office/drawing/2014/main" id="{6E9AA21A-B814-115D-97B0-71497A6442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4323347"/>
            <a:ext cx="2057400" cy="2057400"/>
          </a:xfrm>
          <a:prstGeom prst="rect">
            <a:avLst/>
          </a:prstGeom>
        </p:spPr>
      </p:pic>
    </p:spTree>
    <p:extLst>
      <p:ext uri="{BB962C8B-B14F-4D97-AF65-F5344CB8AC3E}">
        <p14:creationId xmlns:p14="http://schemas.microsoft.com/office/powerpoint/2010/main" val="1916256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9F72E07-FFA5-46C1-858E-7A55D96C580C}"/>
              </a:ext>
            </a:extLst>
          </p:cNvPr>
          <p:cNvSpPr>
            <a:spLocks noGrp="1"/>
          </p:cNvSpPr>
          <p:nvPr>
            <p:ph type="title"/>
          </p:nvPr>
        </p:nvSpPr>
        <p:spPr/>
        <p:txBody>
          <a:bodyPr>
            <a:noAutofit/>
          </a:bodyPr>
          <a:lstStyle/>
          <a:p>
            <a:r>
              <a:rPr lang="en-US" dirty="0"/>
              <a:t>Pre-Scholarship Agreement (PSA)</a:t>
            </a:r>
          </a:p>
        </p:txBody>
      </p:sp>
      <p:sp>
        <p:nvSpPr>
          <p:cNvPr id="14" name="Content Placeholder 13">
            <a:extLst>
              <a:ext uri="{FF2B5EF4-FFF2-40B4-BE49-F238E27FC236}">
                <a16:creationId xmlns:a16="http://schemas.microsoft.com/office/drawing/2014/main" id="{A9D28E1C-DB8C-AF96-63CF-15F9D552F6C9}"/>
              </a:ext>
            </a:extLst>
          </p:cNvPr>
          <p:cNvSpPr>
            <a:spLocks noGrp="1"/>
          </p:cNvSpPr>
          <p:nvPr>
            <p:ph sz="quarter" idx="18"/>
          </p:nvPr>
        </p:nvSpPr>
        <p:spPr>
          <a:xfrm>
            <a:off x="406400" y="1405901"/>
            <a:ext cx="4165600" cy="495265"/>
          </a:xfrm>
        </p:spPr>
        <p:txBody>
          <a:bodyPr>
            <a:normAutofit lnSpcReduction="10000"/>
          </a:bodyPr>
          <a:lstStyle/>
          <a:p>
            <a:pPr algn="ctr"/>
            <a:r>
              <a:rPr lang="en-US" b="1" dirty="0"/>
              <a:t>What is it?</a:t>
            </a:r>
          </a:p>
        </p:txBody>
      </p:sp>
      <p:sp>
        <p:nvSpPr>
          <p:cNvPr id="8195" name="Rectangle 3"/>
          <p:cNvSpPr>
            <a:spLocks noGrp="1" noChangeArrowheads="1"/>
          </p:cNvSpPr>
          <p:nvPr>
            <p:ph sz="quarter" idx="1"/>
          </p:nvPr>
        </p:nvSpPr>
        <p:spPr>
          <a:xfrm>
            <a:off x="395514" y="1908051"/>
            <a:ext cx="4699000" cy="4093869"/>
          </a:xfrm>
        </p:spPr>
        <p:txBody>
          <a:bodyPr>
            <a:noAutofit/>
          </a:bodyPr>
          <a:lstStyle/>
          <a:p>
            <a:r>
              <a:rPr lang="en-US" sz="2500" dirty="0"/>
              <a:t>Legally binding form signed by the grantee and scholar</a:t>
            </a:r>
          </a:p>
          <a:p>
            <a:r>
              <a:rPr lang="en-US" sz="2500" dirty="0"/>
              <a:t>Explains the terms and conditions of PDP, including service obligation</a:t>
            </a:r>
          </a:p>
          <a:p>
            <a:r>
              <a:rPr lang="en-US" sz="2500" dirty="0"/>
              <a:t>Should be completed before the scholar receives funding</a:t>
            </a:r>
          </a:p>
          <a:p>
            <a:r>
              <a:rPr lang="en-US" sz="2500" dirty="0"/>
              <a:t>Must uploaded or submit a unique PSA in PDPDCS for </a:t>
            </a:r>
            <a:br>
              <a:rPr lang="en-US" sz="2500" dirty="0"/>
            </a:br>
            <a:r>
              <a:rPr lang="en-US" sz="2500" dirty="0"/>
              <a:t>each scholar</a:t>
            </a:r>
          </a:p>
        </p:txBody>
      </p:sp>
      <p:sp>
        <p:nvSpPr>
          <p:cNvPr id="15" name="Content Placeholder 14">
            <a:extLst>
              <a:ext uri="{FF2B5EF4-FFF2-40B4-BE49-F238E27FC236}">
                <a16:creationId xmlns:a16="http://schemas.microsoft.com/office/drawing/2014/main" id="{7ADC1368-6F7D-0FB4-AA65-B5DE706AF450}"/>
              </a:ext>
            </a:extLst>
          </p:cNvPr>
          <p:cNvSpPr>
            <a:spLocks noGrp="1"/>
          </p:cNvSpPr>
          <p:nvPr>
            <p:ph sz="quarter" idx="19"/>
          </p:nvPr>
        </p:nvSpPr>
        <p:spPr>
          <a:xfrm>
            <a:off x="6858000" y="1412786"/>
            <a:ext cx="5181600" cy="495265"/>
          </a:xfrm>
        </p:spPr>
        <p:txBody>
          <a:bodyPr>
            <a:normAutofit lnSpcReduction="10000"/>
          </a:bodyPr>
          <a:lstStyle/>
          <a:p>
            <a:pPr algn="ctr"/>
            <a:r>
              <a:rPr lang="en-US" b="1" dirty="0"/>
              <a:t>Tips for Helping Scholars</a:t>
            </a:r>
          </a:p>
        </p:txBody>
      </p:sp>
      <p:sp>
        <p:nvSpPr>
          <p:cNvPr id="13" name="Content Placeholder 12">
            <a:extLst>
              <a:ext uri="{FF2B5EF4-FFF2-40B4-BE49-F238E27FC236}">
                <a16:creationId xmlns:a16="http://schemas.microsoft.com/office/drawing/2014/main" id="{16BD3463-DA90-41C4-1169-DAA48F306D76}"/>
              </a:ext>
            </a:extLst>
          </p:cNvPr>
          <p:cNvSpPr>
            <a:spLocks noGrp="1"/>
          </p:cNvSpPr>
          <p:nvPr>
            <p:ph sz="quarter" idx="2"/>
          </p:nvPr>
        </p:nvSpPr>
        <p:spPr>
          <a:xfrm>
            <a:off x="7772399" y="1933011"/>
            <a:ext cx="4013199" cy="4093870"/>
          </a:xfrm>
        </p:spPr>
        <p:txBody>
          <a:bodyPr>
            <a:normAutofit/>
          </a:bodyPr>
          <a:lstStyle/>
          <a:p>
            <a:pPr fontAlgn="base"/>
            <a:r>
              <a:rPr lang="en-US" sz="2500" dirty="0"/>
              <a:t>Meet with scholars individually or in small groups to explain requirements in detail</a:t>
            </a:r>
          </a:p>
          <a:p>
            <a:pPr fontAlgn="base"/>
            <a:r>
              <a:rPr lang="en-US" sz="2500" dirty="0"/>
              <a:t>Ask scholars to go through the PSA with their parents/guardians</a:t>
            </a:r>
          </a:p>
          <a:p>
            <a:pPr fontAlgn="base"/>
            <a:r>
              <a:rPr lang="en-US" sz="2500" dirty="0"/>
              <a:t>Invite a recent graduate to speak to scholars about the requirements</a:t>
            </a:r>
          </a:p>
        </p:txBody>
      </p:sp>
      <p:pic>
        <p:nvPicPr>
          <p:cNvPr id="2" name="Picture 1">
            <a:extLst>
              <a:ext uri="{FF2B5EF4-FFF2-40B4-BE49-F238E27FC236}">
                <a16:creationId xmlns:a16="http://schemas.microsoft.com/office/drawing/2014/main" id="{F63DAFDD-46F8-4F45-98D0-8C79DB6D363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708" y="2438400"/>
            <a:ext cx="2596184" cy="3263403"/>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51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8195">
                                            <p:txEl>
                                              <p:pRg st="0" end="0"/>
                                            </p:txEl>
                                          </p:spTgt>
                                        </p:tgtEl>
                                        <p:attrNameLst>
                                          <p:attrName>style.visibility</p:attrName>
                                        </p:attrNameLst>
                                      </p:cBhvr>
                                      <p:to>
                                        <p:strVal val="visible"/>
                                      </p:to>
                                    </p:set>
                                    <p:animEffect transition="in" filter="barn(inVertical)">
                                      <p:cBhvr>
                                        <p:cTn id="9" dur="500"/>
                                        <p:tgtEl>
                                          <p:spTgt spid="8195">
                                            <p:txEl>
                                              <p:pRg st="0" end="0"/>
                                            </p:txEl>
                                          </p:spTgt>
                                        </p:tgtEl>
                                      </p:cBhvr>
                                    </p:animEffect>
                                  </p:childTnLst>
                                </p:cTn>
                              </p:par>
                              <p:par>
                                <p:cTn id="10" presetID="16" presetClass="entr" presetSubtype="21" fill="hold" nodeType="with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arn(inVertical)">
                                      <p:cBhvr>
                                        <p:cTn id="12" dur="500"/>
                                        <p:tgtEl>
                                          <p:spTgt spid="8195">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barn(inVertical)">
                                      <p:cBhvr>
                                        <p:cTn id="15" dur="500"/>
                                        <p:tgtEl>
                                          <p:spTgt spid="8195">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8195">
                                            <p:txEl>
                                              <p:pRg st="3" end="3"/>
                                            </p:txEl>
                                          </p:spTgt>
                                        </p:tgtEl>
                                        <p:attrNameLst>
                                          <p:attrName>style.visibility</p:attrName>
                                        </p:attrNameLst>
                                      </p:cBhvr>
                                      <p:to>
                                        <p:strVal val="visible"/>
                                      </p:to>
                                    </p:set>
                                    <p:animEffect transition="in" filter="barn(inVertical)">
                                      <p:cBhvr>
                                        <p:cTn id="18" dur="500"/>
                                        <p:tgtEl>
                                          <p:spTgt spid="819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par>
                                <p:cTn id="23" presetID="16" presetClass="entr" presetSubtype="21"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barn(inVertical)">
                                      <p:cBhvr>
                                        <p:cTn id="28" dur="500"/>
                                        <p:tgtEl>
                                          <p:spTgt spid="13">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barn(inVertical)">
                                      <p:cBhvr>
                                        <p:cTn id="3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91490-D740-3FDF-B7BE-5E5E0569C39D}"/>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FFB3D7FD-3EA2-6BF7-8A0B-178899C8BADC}"/>
              </a:ext>
            </a:extLst>
          </p:cNvPr>
          <p:cNvSpPr>
            <a:spLocks noGrp="1"/>
          </p:cNvSpPr>
          <p:nvPr>
            <p:ph type="title"/>
          </p:nvPr>
        </p:nvSpPr>
        <p:spPr>
          <a:xfrm>
            <a:off x="406400" y="152400"/>
            <a:ext cx="11277600" cy="990600"/>
          </a:xfrm>
        </p:spPr>
        <p:txBody>
          <a:bodyPr>
            <a:noAutofit/>
          </a:bodyPr>
          <a:lstStyle/>
          <a:p>
            <a:r>
              <a:rPr lang="en-US" dirty="0"/>
              <a:t>Exit Certification (EC)</a:t>
            </a:r>
          </a:p>
        </p:txBody>
      </p:sp>
      <p:sp>
        <p:nvSpPr>
          <p:cNvPr id="8195" name="Rectangle 3">
            <a:extLst>
              <a:ext uri="{FF2B5EF4-FFF2-40B4-BE49-F238E27FC236}">
                <a16:creationId xmlns:a16="http://schemas.microsoft.com/office/drawing/2014/main" id="{1F057F18-FB60-ED24-7D72-902F32CB0B1A}"/>
              </a:ext>
            </a:extLst>
          </p:cNvPr>
          <p:cNvSpPr>
            <a:spLocks noGrp="1" noChangeArrowheads="1"/>
          </p:cNvSpPr>
          <p:nvPr>
            <p:ph sz="quarter" idx="1"/>
          </p:nvPr>
        </p:nvSpPr>
        <p:spPr>
          <a:xfrm>
            <a:off x="4038600" y="1524000"/>
            <a:ext cx="7645400" cy="4495800"/>
          </a:xfrm>
        </p:spPr>
        <p:txBody>
          <a:bodyPr>
            <a:noAutofit/>
          </a:bodyPr>
          <a:lstStyle/>
          <a:p>
            <a:r>
              <a:rPr lang="en-US" dirty="0"/>
              <a:t>All scholars and grantees must sign the legally binding form. </a:t>
            </a:r>
          </a:p>
          <a:p>
            <a:r>
              <a:rPr lang="en-US" dirty="0"/>
              <a:t>Grantees must </a:t>
            </a:r>
            <a:r>
              <a:rPr lang="en-US" b="1" dirty="0"/>
              <a:t>retain all grant records </a:t>
            </a:r>
            <a:r>
              <a:rPr lang="en-US" dirty="0"/>
              <a:t>until each scholar’s service obligation has been fulfilled or paid back.</a:t>
            </a:r>
          </a:p>
          <a:p>
            <a:r>
              <a:rPr lang="en-US" dirty="0"/>
              <a:t>Grantees may be held responsible for funds provided to scholars with </a:t>
            </a:r>
            <a:r>
              <a:rPr lang="en-US" b="1" dirty="0"/>
              <a:t>missing or invalid documents</a:t>
            </a:r>
            <a:r>
              <a:rPr lang="en-US" dirty="0"/>
              <a:t>.</a:t>
            </a:r>
          </a:p>
        </p:txBody>
      </p:sp>
      <p:sp>
        <p:nvSpPr>
          <p:cNvPr id="4" name="Slide Number Placeholder 2">
            <a:extLst>
              <a:ext uri="{FF2B5EF4-FFF2-40B4-BE49-F238E27FC236}">
                <a16:creationId xmlns:a16="http://schemas.microsoft.com/office/drawing/2014/main" id="{309A5192-59B6-EA01-DB8D-6EFB66E1C514}"/>
              </a:ext>
            </a:extLst>
          </p:cNvPr>
          <p:cNvSpPr>
            <a:spLocks noGrp="1"/>
          </p:cNvSpPr>
          <p:nvPr>
            <p:ph type="sldNum" sz="quarter" idx="12"/>
          </p:nvPr>
        </p:nvSpPr>
        <p:spPr>
          <a:xfrm>
            <a:off x="11168745" y="6400800"/>
            <a:ext cx="711200" cy="244476"/>
          </a:xfrm>
        </p:spPr>
        <p:txBody>
          <a:bodyPr>
            <a:noAutofit/>
          </a:bodyPr>
          <a:lstStyle/>
          <a:p>
            <a:fld id="{78FEA6AD-5963-42A3-B799-50DDE2FA9A33}" type="slidenum">
              <a:rPr lang="en-US" smtClean="0"/>
              <a:pPr/>
              <a:t>27</a:t>
            </a:fld>
            <a:endParaRPr lang="en-US" dirty="0"/>
          </a:p>
        </p:txBody>
      </p:sp>
      <p:pic>
        <p:nvPicPr>
          <p:cNvPr id="3" name="Picture 2">
            <a:extLst>
              <a:ext uri="{FF2B5EF4-FFF2-40B4-BE49-F238E27FC236}">
                <a16:creationId xmlns:a16="http://schemas.microsoft.com/office/drawing/2014/main" id="{224B34F0-02F6-5706-11EF-FEE73D2D80D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821620"/>
            <a:ext cx="2972321" cy="3765338"/>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322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E3D3-7C38-EDCE-26C2-9D4A5C9FF05D}"/>
              </a:ext>
            </a:extLst>
          </p:cNvPr>
          <p:cNvSpPr>
            <a:spLocks noGrp="1"/>
          </p:cNvSpPr>
          <p:nvPr>
            <p:ph type="title"/>
          </p:nvPr>
        </p:nvSpPr>
        <p:spPr/>
        <p:txBody>
          <a:bodyPr/>
          <a:lstStyle/>
          <a:p>
            <a:r>
              <a:rPr lang="en-US" dirty="0"/>
              <a:t>Issues with PDF Upload PSAs</a:t>
            </a:r>
          </a:p>
        </p:txBody>
      </p:sp>
      <p:sp>
        <p:nvSpPr>
          <p:cNvPr id="3" name="Content Placeholder 2">
            <a:extLst>
              <a:ext uri="{FF2B5EF4-FFF2-40B4-BE49-F238E27FC236}">
                <a16:creationId xmlns:a16="http://schemas.microsoft.com/office/drawing/2014/main" id="{FA7E8753-72BA-9C62-27D0-344C792FF9FF}"/>
              </a:ext>
            </a:extLst>
          </p:cNvPr>
          <p:cNvSpPr>
            <a:spLocks noGrp="1"/>
          </p:cNvSpPr>
          <p:nvPr>
            <p:ph sz="quarter" idx="1"/>
          </p:nvPr>
        </p:nvSpPr>
        <p:spPr>
          <a:xfrm>
            <a:off x="406400" y="1524000"/>
            <a:ext cx="6622145" cy="4495800"/>
          </a:xfrm>
        </p:spPr>
        <p:txBody>
          <a:bodyPr/>
          <a:lstStyle/>
          <a:p>
            <a:r>
              <a:rPr lang="en-US" dirty="0"/>
              <a:t>Missing or invalid project director signature</a:t>
            </a:r>
          </a:p>
          <a:p>
            <a:r>
              <a:rPr lang="en-US" dirty="0"/>
              <a:t>Missing or invalid scholar signature</a:t>
            </a:r>
          </a:p>
          <a:p>
            <a:r>
              <a:rPr lang="en-US" dirty="0"/>
              <a:t>Missing grant information</a:t>
            </a:r>
          </a:p>
          <a:p>
            <a:r>
              <a:rPr lang="en-US" dirty="0"/>
              <a:t>Missing pages</a:t>
            </a:r>
          </a:p>
          <a:p>
            <a:r>
              <a:rPr lang="en-US" dirty="0"/>
              <a:t>Uploaded to the incorrect </a:t>
            </a:r>
            <a:br>
              <a:rPr lang="en-US" dirty="0"/>
            </a:br>
            <a:r>
              <a:rPr lang="en-US" dirty="0"/>
              <a:t>scholar record</a:t>
            </a:r>
          </a:p>
        </p:txBody>
      </p:sp>
      <p:pic>
        <p:nvPicPr>
          <p:cNvPr id="6" name="Graphic 5">
            <a:extLst>
              <a:ext uri="{FF2B5EF4-FFF2-40B4-BE49-F238E27FC236}">
                <a16:creationId xmlns:a16="http://schemas.microsoft.com/office/drawing/2014/main" id="{B5EA3627-5DAE-4E9E-BE54-112D4CE3D16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0" y="3845600"/>
            <a:ext cx="2362200" cy="2362200"/>
          </a:xfrm>
          <a:prstGeom prst="rect">
            <a:avLst/>
          </a:prstGeom>
        </p:spPr>
      </p:pic>
      <p:sp>
        <p:nvSpPr>
          <p:cNvPr id="5" name="TextBox 4">
            <a:extLst>
              <a:ext uri="{FF2B5EF4-FFF2-40B4-BE49-F238E27FC236}">
                <a16:creationId xmlns:a16="http://schemas.microsoft.com/office/drawing/2014/main" id="{07A6956F-0F52-A7D3-D6DB-78BBF9DE00D7}"/>
              </a:ext>
            </a:extLst>
          </p:cNvPr>
          <p:cNvSpPr txBox="1"/>
          <p:nvPr/>
        </p:nvSpPr>
        <p:spPr>
          <a:xfrm>
            <a:off x="7028545" y="2133600"/>
            <a:ext cx="4851400" cy="2893100"/>
          </a:xfrm>
          <a:prstGeom prst="rect">
            <a:avLst/>
          </a:prstGeom>
          <a:solidFill>
            <a:schemeClr val="bg2"/>
          </a:solidFill>
          <a:ln w="28575">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600" dirty="0"/>
              <a:t>Valid signatures must be:</a:t>
            </a:r>
          </a:p>
          <a:p>
            <a:pPr marL="457200" indent="-457200">
              <a:buFont typeface="Arial" panose="020B0604020202020204" pitchFamily="34" charset="0"/>
              <a:buChar char="•"/>
            </a:pPr>
            <a:r>
              <a:rPr lang="en-US" sz="2600" dirty="0"/>
              <a:t>Signed in ink or</a:t>
            </a:r>
          </a:p>
          <a:p>
            <a:pPr marL="457200" indent="-457200">
              <a:buFont typeface="Arial" panose="020B0604020202020204" pitchFamily="34" charset="0"/>
              <a:buChar char="•"/>
            </a:pPr>
            <a:r>
              <a:rPr lang="en-US" sz="2600" dirty="0"/>
              <a:t>Signed with a legal digital signature software (e.g., </a:t>
            </a:r>
            <a:r>
              <a:rPr lang="en-US" sz="2600" dirty="0" err="1"/>
              <a:t>Docusign</a:t>
            </a:r>
            <a:r>
              <a:rPr lang="en-US" sz="2600" dirty="0"/>
              <a:t>, Adobe Acrobat), and</a:t>
            </a:r>
          </a:p>
          <a:p>
            <a:pPr marL="457200" indent="-457200">
              <a:buFont typeface="Arial" panose="020B0604020202020204" pitchFamily="34" charset="0"/>
              <a:buChar char="•"/>
            </a:pPr>
            <a:r>
              <a:rPr lang="en-US" sz="2600" dirty="0"/>
              <a:t>In PDF format (not Word).</a:t>
            </a:r>
          </a:p>
        </p:txBody>
      </p:sp>
      <p:sp>
        <p:nvSpPr>
          <p:cNvPr id="4" name="Slide Number Placeholder 3">
            <a:extLst>
              <a:ext uri="{FF2B5EF4-FFF2-40B4-BE49-F238E27FC236}">
                <a16:creationId xmlns:a16="http://schemas.microsoft.com/office/drawing/2014/main" id="{860DF653-4495-D3A0-4055-7B883AD1CADA}"/>
              </a:ext>
            </a:extLst>
          </p:cNvPr>
          <p:cNvSpPr>
            <a:spLocks noGrp="1"/>
          </p:cNvSpPr>
          <p:nvPr>
            <p:ph type="sldNum" sz="quarter" idx="12"/>
          </p:nvPr>
        </p:nvSpPr>
        <p:spPr/>
        <p:txBody>
          <a:bodyPr/>
          <a:lstStyle/>
          <a:p>
            <a:fld id="{78FEA6AD-5963-42A3-B799-50DDE2FA9A33}" type="slidenum">
              <a:rPr lang="en-US" smtClean="0"/>
              <a:pPr/>
              <a:t>28</a:t>
            </a:fld>
            <a:endParaRPr lang="en-US" dirty="0"/>
          </a:p>
        </p:txBody>
      </p:sp>
    </p:spTree>
    <p:extLst>
      <p:ext uri="{BB962C8B-B14F-4D97-AF65-F5344CB8AC3E}">
        <p14:creationId xmlns:p14="http://schemas.microsoft.com/office/powerpoint/2010/main" val="92995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1277600" cy="990600"/>
          </a:xfrm>
        </p:spPr>
        <p:txBody>
          <a:bodyPr>
            <a:normAutofit/>
          </a:bodyPr>
          <a:lstStyle/>
          <a:p>
            <a:r>
              <a:rPr lang="en-US" dirty="0"/>
              <a:t>PDPDCS: Live Demonstration</a:t>
            </a:r>
          </a:p>
        </p:txBody>
      </p:sp>
      <p:sp>
        <p:nvSpPr>
          <p:cNvPr id="3" name="Content Placeholder 2"/>
          <p:cNvSpPr>
            <a:spLocks noGrp="1"/>
          </p:cNvSpPr>
          <p:nvPr>
            <p:ph sz="quarter" idx="1"/>
          </p:nvPr>
        </p:nvSpPr>
        <p:spPr>
          <a:xfrm>
            <a:off x="406400" y="1524000"/>
            <a:ext cx="11277600" cy="4343400"/>
          </a:xfrm>
        </p:spPr>
        <p:txBody>
          <a:bodyPr>
            <a:normAutofit/>
          </a:bodyPr>
          <a:lstStyle/>
          <a:p>
            <a:r>
              <a:rPr lang="en-US" dirty="0"/>
              <a:t>PDPDCS demonstration will show:</a:t>
            </a:r>
          </a:p>
          <a:p>
            <a:pPr lvl="1"/>
            <a:r>
              <a:rPr lang="en-US" dirty="0"/>
              <a:t>Locating FAQs and resources </a:t>
            </a:r>
          </a:p>
          <a:p>
            <a:pPr lvl="1"/>
            <a:r>
              <a:rPr lang="en-US" dirty="0"/>
              <a:t>Logging into the system</a:t>
            </a:r>
          </a:p>
          <a:p>
            <a:pPr lvl="1"/>
            <a:r>
              <a:rPr lang="en-US" dirty="0"/>
              <a:t>Updating grant and contact information</a:t>
            </a:r>
          </a:p>
          <a:p>
            <a:pPr lvl="1"/>
            <a:r>
              <a:rPr lang="en-US" dirty="0"/>
              <a:t>Adding a secondary user</a:t>
            </a:r>
          </a:p>
          <a:p>
            <a:pPr lvl="1"/>
            <a:r>
              <a:rPr lang="en-US" dirty="0"/>
              <a:t>Using the digital Pre-Scholarship Agreement (PSA) </a:t>
            </a:r>
          </a:p>
          <a:p>
            <a:pPr lvl="1"/>
            <a:r>
              <a:rPr lang="en-US" dirty="0"/>
              <a:t>Creating a scholar record</a:t>
            </a:r>
          </a:p>
          <a:p>
            <a:pPr lvl="1"/>
            <a:r>
              <a:rPr lang="en-US" dirty="0"/>
              <a:t>Updating scholar data</a:t>
            </a:r>
          </a:p>
        </p:txBody>
      </p:sp>
      <p:sp>
        <p:nvSpPr>
          <p:cNvPr id="4" name="Slide Number Placeholder 3"/>
          <p:cNvSpPr>
            <a:spLocks noGrp="1"/>
          </p:cNvSpPr>
          <p:nvPr>
            <p:ph type="sldNum" sz="quarter" idx="12"/>
          </p:nvPr>
        </p:nvSpPr>
        <p:spPr>
          <a:xfrm>
            <a:off x="11168745" y="6400800"/>
            <a:ext cx="711200" cy="244476"/>
          </a:xfrm>
        </p:spPr>
        <p:txBody>
          <a:bodyPr>
            <a:normAutofit fontScale="62500" lnSpcReduction="20000"/>
          </a:bodyPr>
          <a:lstStyle/>
          <a:p>
            <a:fld id="{78FEA6AD-5963-42A3-B799-50DDE2FA9A33}" type="slidenum">
              <a:rPr lang="en-US" smtClean="0"/>
              <a:pPr/>
              <a:t>29</a:t>
            </a:fld>
            <a:endParaRPr lang="en-US" dirty="0"/>
          </a:p>
        </p:txBody>
      </p:sp>
    </p:spTree>
    <p:extLst>
      <p:ext uri="{BB962C8B-B14F-4D97-AF65-F5344CB8AC3E}">
        <p14:creationId xmlns:p14="http://schemas.microsoft.com/office/powerpoint/2010/main" val="4023865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Agenda </a:t>
            </a:r>
          </a:p>
        </p:txBody>
      </p:sp>
      <p:sp>
        <p:nvSpPr>
          <p:cNvPr id="3" name="Content Placeholder 2"/>
          <p:cNvSpPr>
            <a:spLocks noGrp="1"/>
          </p:cNvSpPr>
          <p:nvPr>
            <p:ph sz="quarter" idx="1"/>
          </p:nvPr>
        </p:nvSpPr>
        <p:spPr/>
        <p:txBody>
          <a:bodyPr>
            <a:normAutofit/>
          </a:bodyPr>
          <a:lstStyle/>
          <a:p>
            <a:r>
              <a:rPr lang="en-US" dirty="0"/>
              <a:t>325D, 325K, and 325M grant priorities and requirements</a:t>
            </a:r>
          </a:p>
          <a:p>
            <a:r>
              <a:rPr lang="en-US" dirty="0"/>
              <a:t>Grantee reporting and evaluation</a:t>
            </a:r>
          </a:p>
          <a:p>
            <a:r>
              <a:rPr lang="en-US" dirty="0"/>
              <a:t>Using the PDPDCS</a:t>
            </a:r>
          </a:p>
          <a:p>
            <a:r>
              <a:rPr lang="en-US" dirty="0"/>
              <a:t>Data entry and collection requirements</a:t>
            </a:r>
          </a:p>
          <a:p>
            <a:r>
              <a:rPr lang="en-US" dirty="0"/>
              <a:t>Service obligation requirements</a:t>
            </a:r>
          </a:p>
          <a:p>
            <a:r>
              <a:rPr lang="en-US" dirty="0"/>
              <a:t>Strategies for avoiding security incidents</a:t>
            </a:r>
          </a:p>
          <a:p>
            <a:r>
              <a:rPr lang="en-US" dirty="0"/>
              <a:t>Resources and support</a:t>
            </a:r>
            <a:endParaRPr lang="en-US"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2"/>
          </p:nvPr>
        </p:nvSpPr>
        <p:spPr/>
        <p:txBody>
          <a:bodyPr>
            <a:normAutofit fontScale="62500" lnSpcReduction="20000"/>
          </a:bodyPr>
          <a:lstStyle/>
          <a:p>
            <a:fld id="{11F66CED-2B61-4DFE-9587-19755F43A1BB}" type="slidenum">
              <a:rPr lang="en-US" smtClean="0"/>
              <a:pPr/>
              <a:t>3</a:t>
            </a:fld>
            <a:endParaRPr lang="en-US" dirty="0"/>
          </a:p>
        </p:txBody>
      </p:sp>
    </p:spTree>
    <p:extLst>
      <p:ext uri="{BB962C8B-B14F-4D97-AF65-F5344CB8AC3E}">
        <p14:creationId xmlns:p14="http://schemas.microsoft.com/office/powerpoint/2010/main" val="2888211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4417E6-6529-8994-0FFB-55CAF8393D56}"/>
              </a:ext>
            </a:extLst>
          </p:cNvPr>
          <p:cNvSpPr>
            <a:spLocks noGrp="1"/>
          </p:cNvSpPr>
          <p:nvPr>
            <p:ph type="title" idx="4294967295"/>
          </p:nvPr>
        </p:nvSpPr>
        <p:spPr>
          <a:xfrm>
            <a:off x="2324100" y="2743200"/>
            <a:ext cx="75438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700"/>
              </a:spcBef>
              <a:buClr>
                <a:srgbClr val="243352"/>
              </a:buClr>
              <a:buSzPct val="100000"/>
              <a:defRPr/>
            </a:pPr>
            <a:r>
              <a:rPr lang="en-US" dirty="0">
                <a:solidFill>
                  <a:schemeClr val="bg1"/>
                </a:solidFill>
                <a:ea typeface="+mn-ea"/>
                <a:cs typeface="+mn-cs"/>
              </a:rPr>
              <a:t>Data Entry and Collection Requirements</a:t>
            </a:r>
          </a:p>
        </p:txBody>
      </p:sp>
    </p:spTree>
    <p:extLst>
      <p:ext uri="{BB962C8B-B14F-4D97-AF65-F5344CB8AC3E}">
        <p14:creationId xmlns:p14="http://schemas.microsoft.com/office/powerpoint/2010/main" val="2282191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0414000" cy="990600"/>
          </a:xfrm>
        </p:spPr>
        <p:txBody>
          <a:bodyPr>
            <a:noAutofit/>
          </a:bodyPr>
          <a:lstStyle/>
          <a:p>
            <a:pPr>
              <a:defRPr/>
            </a:pPr>
            <a:r>
              <a:rPr lang="en-US" sz="3600" dirty="0"/>
              <a:t>Submitting Scholar Records</a:t>
            </a:r>
          </a:p>
        </p:txBody>
      </p:sp>
      <p:sp>
        <p:nvSpPr>
          <p:cNvPr id="18436" name="Content Placeholder 3"/>
          <p:cNvSpPr>
            <a:spLocks noGrp="1"/>
          </p:cNvSpPr>
          <p:nvPr>
            <p:ph sz="quarter" idx="1"/>
          </p:nvPr>
        </p:nvSpPr>
        <p:spPr>
          <a:xfrm>
            <a:off x="406400" y="1524000"/>
            <a:ext cx="11166505" cy="4495800"/>
          </a:xfrm>
        </p:spPr>
        <p:txBody>
          <a:bodyPr>
            <a:noAutofit/>
          </a:bodyPr>
          <a:lstStyle/>
          <a:p>
            <a:pPr marL="0" indent="0">
              <a:buClr>
                <a:srgbClr val="1E6083"/>
              </a:buClr>
              <a:buNone/>
            </a:pPr>
            <a:r>
              <a:rPr lang="en-US" altLang="en-US" sz="2800" dirty="0"/>
              <a:t>Once a scholar record is submitted by the grantee, scholars can access the PDPDCS to:</a:t>
            </a:r>
          </a:p>
        </p:txBody>
      </p:sp>
      <p:grpSp>
        <p:nvGrpSpPr>
          <p:cNvPr id="12" name="Group 11" descr="Confirm contact information, review training information, view service obligation status, enter eligible employment information to fulfill their service obligation">
            <a:extLst>
              <a:ext uri="{FF2B5EF4-FFF2-40B4-BE49-F238E27FC236}">
                <a16:creationId xmlns:a16="http://schemas.microsoft.com/office/drawing/2014/main" id="{4F6BC592-CA4F-03A1-79C0-4B491E0BA4E1}"/>
              </a:ext>
            </a:extLst>
          </p:cNvPr>
          <p:cNvGrpSpPr/>
          <p:nvPr/>
        </p:nvGrpSpPr>
        <p:grpSpPr>
          <a:xfrm>
            <a:off x="4018561" y="1951391"/>
            <a:ext cx="7077105" cy="3641018"/>
            <a:chOff x="619095" y="2073979"/>
            <a:chExt cx="7077105" cy="3641018"/>
          </a:xfrm>
        </p:grpSpPr>
        <p:sp>
          <p:nvSpPr>
            <p:cNvPr id="11" name="Rectangle: Rounded Corners 10">
              <a:extLst>
                <a:ext uri="{FF2B5EF4-FFF2-40B4-BE49-F238E27FC236}">
                  <a16:creationId xmlns:a16="http://schemas.microsoft.com/office/drawing/2014/main" id="{052D807D-EB9E-456A-B2D9-AA00EB4FECF4}"/>
                </a:ext>
                <a:ext uri="{C183D7F6-B498-43B3-948B-1728B52AA6E4}">
                  <adec:decorative xmlns:adec="http://schemas.microsoft.com/office/drawing/2017/decorative" val="1"/>
                </a:ext>
              </a:extLst>
            </p:cNvPr>
            <p:cNvSpPr/>
            <p:nvPr/>
          </p:nvSpPr>
          <p:spPr>
            <a:xfrm>
              <a:off x="619095" y="2595302"/>
              <a:ext cx="7077105" cy="3119695"/>
            </a:xfrm>
            <a:prstGeom prst="roundRect">
              <a:avLst>
                <a:gd name="adj" fmla="val 10710"/>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1ED048B6-41B8-488B-9D79-E9C71373DF5D}"/>
                </a:ext>
              </a:extLst>
            </p:cNvPr>
            <p:cNvSpPr txBox="1">
              <a:spLocks/>
            </p:cNvSpPr>
            <p:nvPr/>
          </p:nvSpPr>
          <p:spPr>
            <a:xfrm>
              <a:off x="848488" y="2837586"/>
              <a:ext cx="6707188" cy="2510007"/>
            </a:xfrm>
            <a:prstGeom prst="rect">
              <a:avLst/>
            </a:prstGeom>
          </p:spPr>
          <p:txBody>
            <a:bodyPr vert="horz">
              <a:noAutofit/>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73050" lvl="1" indent="-273050">
                <a:spcBef>
                  <a:spcPts val="600"/>
                </a:spcBef>
                <a:buClr>
                  <a:schemeClr val="bg1"/>
                </a:buClr>
                <a:tabLst>
                  <a:tab pos="227013" algn="l"/>
                </a:tabLst>
              </a:pPr>
              <a:r>
                <a:rPr lang="en-US" altLang="en-US" sz="2800" dirty="0">
                  <a:solidFill>
                    <a:schemeClr val="bg1"/>
                  </a:solidFill>
                </a:rPr>
                <a:t>Confirm contact information</a:t>
              </a:r>
            </a:p>
            <a:p>
              <a:pPr marL="273050" lvl="1" indent="-273050">
                <a:spcBef>
                  <a:spcPts val="600"/>
                </a:spcBef>
                <a:buClr>
                  <a:schemeClr val="bg1"/>
                </a:buClr>
                <a:tabLst>
                  <a:tab pos="227013" algn="l"/>
                </a:tabLst>
              </a:pPr>
              <a:r>
                <a:rPr lang="en-US" altLang="en-US" sz="2800" dirty="0">
                  <a:solidFill>
                    <a:schemeClr val="bg1"/>
                  </a:solidFill>
                </a:rPr>
                <a:t>Review training information</a:t>
              </a:r>
            </a:p>
            <a:p>
              <a:pPr marL="273050" lvl="1" indent="-273050">
                <a:spcBef>
                  <a:spcPts val="600"/>
                </a:spcBef>
                <a:buClr>
                  <a:schemeClr val="bg1"/>
                </a:buClr>
                <a:tabLst>
                  <a:tab pos="227013" algn="l"/>
                </a:tabLst>
              </a:pPr>
              <a:r>
                <a:rPr lang="en-US" altLang="en-US" sz="2800" dirty="0">
                  <a:solidFill>
                    <a:schemeClr val="bg1"/>
                  </a:solidFill>
                </a:rPr>
                <a:t>View service obligation status</a:t>
              </a:r>
            </a:p>
            <a:p>
              <a:pPr marL="273050" lvl="1" indent="-273050">
                <a:spcBef>
                  <a:spcPts val="600"/>
                </a:spcBef>
                <a:buClr>
                  <a:schemeClr val="bg1"/>
                </a:buClr>
                <a:tabLst>
                  <a:tab pos="227013" algn="l"/>
                </a:tabLst>
              </a:pPr>
              <a:r>
                <a:rPr lang="en-US" altLang="en-US" sz="2800" dirty="0">
                  <a:solidFill>
                    <a:schemeClr val="bg1"/>
                  </a:solidFill>
                </a:rPr>
                <a:t>Enter eligible employment information to fulfill their service obligation</a:t>
              </a:r>
              <a:endParaRPr lang="en-US" sz="2800" dirty="0">
                <a:solidFill>
                  <a:schemeClr val="bg1"/>
                </a:solidFill>
              </a:endParaRPr>
            </a:p>
          </p:txBody>
        </p:sp>
        <p:pic>
          <p:nvPicPr>
            <p:cNvPr id="14" name="Picture 13">
              <a:extLst>
                <a:ext uri="{FF2B5EF4-FFF2-40B4-BE49-F238E27FC236}">
                  <a16:creationId xmlns:a16="http://schemas.microsoft.com/office/drawing/2014/main" id="{7DF41304-EE98-4178-969A-F2372C53317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51" b="-2837"/>
            <a:stretch/>
          </p:blipFill>
          <p:spPr>
            <a:xfrm>
              <a:off x="6017126" y="2073979"/>
              <a:ext cx="1580235" cy="2202312"/>
            </a:xfrm>
            <a:prstGeom prst="rect">
              <a:avLst/>
            </a:prstGeom>
          </p:spPr>
        </p:pic>
      </p:grpSp>
      <p:grpSp>
        <p:nvGrpSpPr>
          <p:cNvPr id="10" name="Group 9" descr="Screenshot of &quot;Save and Submit&quot; button from the PDPDCS">
            <a:extLst>
              <a:ext uri="{FF2B5EF4-FFF2-40B4-BE49-F238E27FC236}">
                <a16:creationId xmlns:a16="http://schemas.microsoft.com/office/drawing/2014/main" id="{0ED09C23-9B03-8EB7-88F3-7A7367B5D680}"/>
              </a:ext>
            </a:extLst>
          </p:cNvPr>
          <p:cNvGrpSpPr/>
          <p:nvPr/>
        </p:nvGrpSpPr>
        <p:grpSpPr>
          <a:xfrm>
            <a:off x="1080292" y="2588194"/>
            <a:ext cx="2482299" cy="940737"/>
            <a:chOff x="8865224" y="5127993"/>
            <a:chExt cx="2482299" cy="940737"/>
          </a:xfrm>
        </p:grpSpPr>
        <p:pic>
          <p:nvPicPr>
            <p:cNvPr id="9" name="Picture 8">
              <a:extLst>
                <a:ext uri="{FF2B5EF4-FFF2-40B4-BE49-F238E27FC236}">
                  <a16:creationId xmlns:a16="http://schemas.microsoft.com/office/drawing/2014/main" id="{50AC478A-2952-31D4-4E41-AB3A55A33CA1}"/>
                </a:ext>
              </a:extLst>
            </p:cNvPr>
            <p:cNvPicPr>
              <a:picLocks noChangeAspect="1"/>
            </p:cNvPicPr>
            <p:nvPr/>
          </p:nvPicPr>
          <p:blipFill>
            <a:blip r:embed="rId4"/>
            <a:stretch>
              <a:fillRect/>
            </a:stretch>
          </p:blipFill>
          <p:spPr>
            <a:xfrm>
              <a:off x="8865224" y="5127993"/>
              <a:ext cx="2155485" cy="547705"/>
            </a:xfrm>
            <a:prstGeom prst="rect">
              <a:avLst/>
            </a:prstGeom>
            <a:solidFill>
              <a:schemeClr val="tx1"/>
            </a:solidFill>
          </p:spPr>
        </p:pic>
        <p:pic>
          <p:nvPicPr>
            <p:cNvPr id="7" name="Graphic 6" descr="Cursor outline">
              <a:extLst>
                <a:ext uri="{FF2B5EF4-FFF2-40B4-BE49-F238E27FC236}">
                  <a16:creationId xmlns:a16="http://schemas.microsoft.com/office/drawing/2014/main" id="{836F7503-7067-FF5C-6E90-598E305AD5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61723" y="5382930"/>
              <a:ext cx="685800" cy="685800"/>
            </a:xfrm>
            <a:prstGeom prst="rect">
              <a:avLst/>
            </a:prstGeom>
          </p:spPr>
        </p:pic>
      </p:grpSp>
      <p:sp>
        <p:nvSpPr>
          <p:cNvPr id="4" name="Oval 3">
            <a:extLst>
              <a:ext uri="{FF2B5EF4-FFF2-40B4-BE49-F238E27FC236}">
                <a16:creationId xmlns:a16="http://schemas.microsoft.com/office/drawing/2014/main" id="{600E68BA-8B3B-DB8D-03E4-E0B7699CE9E2}"/>
              </a:ext>
            </a:extLst>
          </p:cNvPr>
          <p:cNvSpPr/>
          <p:nvPr/>
        </p:nvSpPr>
        <p:spPr>
          <a:xfrm>
            <a:off x="807925" y="3456908"/>
            <a:ext cx="2809112" cy="2362200"/>
          </a:xfrm>
          <a:prstGeom prst="ellipse">
            <a:avLst/>
          </a:prstGeom>
          <a:gradFill flip="none" rotWithShape="1">
            <a:gsLst>
              <a:gs pos="0">
                <a:srgbClr val="A20000"/>
              </a:gs>
              <a:gs pos="66000">
                <a:srgbClr val="FF7F61"/>
              </a:gs>
              <a:gs pos="17000">
                <a:srgbClr val="C00000"/>
              </a:gs>
              <a:gs pos="100000">
                <a:srgbClr val="FFB5A3"/>
              </a:gs>
            </a:gsLst>
            <a:lin ang="16200000" scaled="1"/>
            <a:tileRect/>
          </a:gradFill>
          <a:ln w="25400">
            <a:solidFill>
              <a:schemeClr val="tx1"/>
            </a:solidFill>
          </a:ln>
        </p:spPr>
        <p:style>
          <a:lnRef idx="0">
            <a:scrgbClr r="0" g="0" b="0"/>
          </a:lnRef>
          <a:fillRef idx="0">
            <a:scrgbClr r="0" g="0" b="0"/>
          </a:fillRef>
          <a:effectRef idx="0">
            <a:scrgbClr r="0" g="0" b="0"/>
          </a:effectRef>
          <a:fontRef idx="minor">
            <a:schemeClr val="lt1"/>
          </a:fontRef>
        </p:style>
        <p:txBody>
          <a:bodyPr lIns="0" tIns="91440" rIns="0" rtlCol="0" anchor="ctr"/>
          <a:lstStyle/>
          <a:p>
            <a:pPr algn="ctr"/>
            <a:r>
              <a:rPr lang="en-US" sz="2400" dirty="0">
                <a:ln w="0"/>
                <a:solidFill>
                  <a:schemeClr val="tx1"/>
                </a:solidFill>
                <a:latin typeface="Aptos SemiBold" panose="020B0004020202020204" pitchFamily="34" charset="0"/>
              </a:rPr>
              <a:t>Scholar records cannot be “pending” for more than 30 days</a:t>
            </a:r>
          </a:p>
        </p:txBody>
      </p:sp>
      <p:sp>
        <p:nvSpPr>
          <p:cNvPr id="3" name="Slide Number Placeholder 2"/>
          <p:cNvSpPr>
            <a:spLocks noGrp="1"/>
          </p:cNvSpPr>
          <p:nvPr>
            <p:ph type="sldNum" sz="quarter" idx="12"/>
          </p:nvPr>
        </p:nvSpPr>
        <p:spPr/>
        <p:txBody>
          <a:bodyPr>
            <a:noAutofit/>
          </a:bodyPr>
          <a:lstStyle/>
          <a:p>
            <a:pPr>
              <a:defRPr/>
            </a:pPr>
            <a:fld id="{EA36C5DA-A593-41C6-B073-C07A3224861F}" type="slidenum">
              <a:rPr lang="en-US" smtClean="0"/>
              <a:pPr>
                <a:defRPr/>
              </a:pPr>
              <a:t>31</a:t>
            </a:fld>
            <a:endParaRPr lang="en-US" dirty="0"/>
          </a:p>
        </p:txBody>
      </p:sp>
    </p:spTree>
    <p:extLst>
      <p:ext uri="{BB962C8B-B14F-4D97-AF65-F5344CB8AC3E}">
        <p14:creationId xmlns:p14="http://schemas.microsoft.com/office/powerpoint/2010/main" val="139056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4A76-E1F1-0A9F-B588-DE63BA9D380B}"/>
              </a:ext>
            </a:extLst>
          </p:cNvPr>
          <p:cNvSpPr>
            <a:spLocks noGrp="1"/>
          </p:cNvSpPr>
          <p:nvPr>
            <p:ph type="title"/>
          </p:nvPr>
        </p:nvSpPr>
        <p:spPr/>
        <p:txBody>
          <a:bodyPr/>
          <a:lstStyle/>
          <a:p>
            <a:r>
              <a:rPr lang="en-US" dirty="0"/>
              <a:t>Exiting Scholars</a:t>
            </a:r>
          </a:p>
        </p:txBody>
      </p:sp>
      <p:graphicFrame>
        <p:nvGraphicFramePr>
          <p:cNvPr id="10" name="Content Placeholder 2" descr="Step 1: Ensure all information in Sections A – I is accurate&#10;Step 2: Complete digital EC or upload PDF EC &#10;Step 3: Enter scholar exit information &#10;(Sect. J) if applicable&#10;Step 4: Save and Submit scholar record">
            <a:extLst>
              <a:ext uri="{FF2B5EF4-FFF2-40B4-BE49-F238E27FC236}">
                <a16:creationId xmlns:a16="http://schemas.microsoft.com/office/drawing/2014/main" id="{BB577391-9C6A-1D08-32D9-E262A1D23F61}"/>
              </a:ext>
            </a:extLst>
          </p:cNvPr>
          <p:cNvGraphicFramePr>
            <a:graphicFrameLocks noGrp="1"/>
          </p:cNvGraphicFramePr>
          <p:nvPr>
            <p:ph sz="quarter" idx="1"/>
            <p:extLst>
              <p:ext uri="{D42A27DB-BD31-4B8C-83A1-F6EECF244321}">
                <p14:modId xmlns:p14="http://schemas.microsoft.com/office/powerpoint/2010/main" val="682013303"/>
              </p:ext>
            </p:extLst>
          </p:nvPr>
        </p:nvGraphicFramePr>
        <p:xfrm>
          <a:off x="1668576" y="1371600"/>
          <a:ext cx="8923224"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D42A0B8-4C38-0E20-BCF0-62562B2CD12A}"/>
              </a:ext>
            </a:extLst>
          </p:cNvPr>
          <p:cNvSpPr>
            <a:spLocks noGrp="1"/>
          </p:cNvSpPr>
          <p:nvPr>
            <p:ph type="sldNum" sz="quarter" idx="12"/>
          </p:nvPr>
        </p:nvSpPr>
        <p:spPr/>
        <p:txBody>
          <a:bodyPr/>
          <a:lstStyle/>
          <a:p>
            <a:fld id="{78FEA6AD-5963-42A3-B799-50DDE2FA9A33}" type="slidenum">
              <a:rPr lang="en-US" smtClean="0"/>
              <a:pPr/>
              <a:t>32</a:t>
            </a:fld>
            <a:endParaRPr lang="en-US" dirty="0"/>
          </a:p>
        </p:txBody>
      </p:sp>
    </p:spTree>
    <p:extLst>
      <p:ext uri="{BB962C8B-B14F-4D97-AF65-F5344CB8AC3E}">
        <p14:creationId xmlns:p14="http://schemas.microsoft.com/office/powerpoint/2010/main" val="3820428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r>
              <a:rPr lang="en-US" sz="3600" dirty="0"/>
              <a:t>PDPDCS Reporting: </a:t>
            </a:r>
            <a:br>
              <a:rPr lang="en-US" sz="3600" dirty="0"/>
            </a:br>
            <a:r>
              <a:rPr lang="en-US" altLang="en-US" sz="3600" dirty="0"/>
              <a:t>Timely Submission</a:t>
            </a:r>
          </a:p>
        </p:txBody>
      </p:sp>
      <p:sp>
        <p:nvSpPr>
          <p:cNvPr id="3" name="Content Placeholder 2"/>
          <p:cNvSpPr>
            <a:spLocks noGrp="1"/>
          </p:cNvSpPr>
          <p:nvPr>
            <p:ph sz="quarter" idx="1"/>
          </p:nvPr>
        </p:nvSpPr>
        <p:spPr/>
        <p:txBody>
          <a:bodyPr>
            <a:normAutofit/>
          </a:bodyPr>
          <a:lstStyle/>
          <a:p>
            <a:pPr>
              <a:lnSpc>
                <a:spcPct val="90000"/>
              </a:lnSpc>
              <a:defRPr/>
            </a:pPr>
            <a:r>
              <a:rPr lang="en-US" altLang="en-US" sz="3000" dirty="0"/>
              <a:t>Submit all data on time (APR, PDPDCS, and FPR). </a:t>
            </a:r>
          </a:p>
          <a:p>
            <a:pPr lvl="1">
              <a:lnSpc>
                <a:spcPct val="90000"/>
              </a:lnSpc>
              <a:buFont typeface="Courier New" panose="02070309020205020404" pitchFamily="49" charset="0"/>
              <a:buChar char="o"/>
              <a:defRPr/>
            </a:pPr>
            <a:r>
              <a:rPr lang="en-US" dirty="0"/>
              <a:t>According to 34 CFR 75.253(a)(3), the timely submission of this report is one of the factors that the Secretary will consider in determining whether to continue your project's funding for next fiscal year.</a:t>
            </a:r>
            <a:r>
              <a:rPr lang="en-US" b="1" dirty="0"/>
              <a:t> </a:t>
            </a:r>
            <a:endParaRPr lang="en-US" dirty="0"/>
          </a:p>
          <a:p>
            <a:pPr lvl="1">
              <a:lnSpc>
                <a:spcPct val="90000"/>
              </a:lnSpc>
              <a:spcBef>
                <a:spcPts val="1200"/>
              </a:spcBef>
              <a:buFont typeface="Courier New" panose="02070309020205020404" pitchFamily="49" charset="0"/>
              <a:buChar char="o"/>
              <a:defRPr/>
            </a:pPr>
            <a:r>
              <a:rPr lang="en-US" dirty="0"/>
              <a:t>According to section 75.217(d)(3)(ii), the Secretary can consider the failure to submit scholar data in a timely fashion in determining your project’s ability to obtain future grants from the Office of Special Education Programs or under any other Department program.</a:t>
            </a:r>
          </a:p>
          <a:p>
            <a:pPr>
              <a:buFont typeface="Wingdings"/>
              <a:buChar char=""/>
              <a:defRPr/>
            </a:pPr>
            <a:endParaRPr 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BDF03BEB-A357-425F-87D4-54835FDD2BAA}" type="slidenum">
              <a:rPr lang="en-US" altLang="en-US">
                <a:solidFill>
                  <a:srgbClr val="FFFFFF"/>
                </a:solidFill>
                <a:latin typeface="Montserrat" panose="00000500000000000000" pitchFamily="2" charset="0"/>
              </a:rPr>
              <a:pPr eaLnBrk="1" hangingPunct="1">
                <a:lnSpc>
                  <a:spcPct val="80000"/>
                </a:lnSpc>
              </a:pPr>
              <a:t>33</a:t>
            </a:fld>
            <a:endParaRPr lang="en-US" altLang="en-US"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3918504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C69034B-F6CC-7839-6F0B-2B50F7E6FC18}"/>
              </a:ext>
            </a:extLst>
          </p:cNvPr>
          <p:cNvSpPr>
            <a:spLocks noGrp="1"/>
          </p:cNvSpPr>
          <p:nvPr>
            <p:ph type="title" idx="4294967295"/>
          </p:nvPr>
        </p:nvSpPr>
        <p:spPr>
          <a:xfrm>
            <a:off x="2324100" y="2743200"/>
            <a:ext cx="75438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spcBef>
                <a:spcPts val="700"/>
              </a:spcBef>
              <a:buClr>
                <a:srgbClr val="243352"/>
              </a:buClr>
              <a:buSzPct val="100000"/>
              <a:defRPr/>
            </a:pPr>
            <a:r>
              <a:rPr lang="en-US" dirty="0">
                <a:solidFill>
                  <a:schemeClr val="bg1"/>
                </a:solidFill>
                <a:ea typeface="+mn-ea"/>
                <a:cs typeface="+mn-cs"/>
              </a:rPr>
              <a:t>Fulfilling Service Obligation</a:t>
            </a:r>
          </a:p>
        </p:txBody>
      </p:sp>
      <p:sp>
        <p:nvSpPr>
          <p:cNvPr id="4" name="Slide Number Placeholder 3">
            <a:extLst>
              <a:ext uri="{FF2B5EF4-FFF2-40B4-BE49-F238E27FC236}">
                <a16:creationId xmlns:a16="http://schemas.microsoft.com/office/drawing/2014/main" id="{612FDB17-ED0C-BB58-2BC8-1974F7C58FB3}"/>
              </a:ext>
            </a:extLst>
          </p:cNvPr>
          <p:cNvSpPr>
            <a:spLocks noGrp="1"/>
          </p:cNvSpPr>
          <p:nvPr>
            <p:ph type="sldNum" sz="quarter" idx="4294967295"/>
          </p:nvPr>
        </p:nvSpPr>
        <p:spPr>
          <a:xfrm>
            <a:off x="10134600" y="6400801"/>
            <a:ext cx="533400" cy="244475"/>
          </a:xfrm>
          <a:prstGeom prst="rect">
            <a:avLst/>
          </a:prstGeom>
        </p:spPr>
        <p:txBody>
          <a:bodyPr/>
          <a:lstStyle/>
          <a:p>
            <a:fld id="{78FEA6AD-5963-42A3-B799-50DDE2FA9A33}" type="slidenum">
              <a:rPr lang="en-US" smtClean="0"/>
              <a:pPr/>
              <a:t>34</a:t>
            </a:fld>
            <a:endParaRPr lang="en-US" dirty="0"/>
          </a:p>
        </p:txBody>
      </p:sp>
    </p:spTree>
    <p:extLst>
      <p:ext uri="{BB962C8B-B14F-4D97-AF65-F5344CB8AC3E}">
        <p14:creationId xmlns:p14="http://schemas.microsoft.com/office/powerpoint/2010/main" val="134268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18F2-D195-474F-9621-13B6A2DD9FAC}"/>
              </a:ext>
            </a:extLst>
          </p:cNvPr>
          <p:cNvSpPr>
            <a:spLocks noGrp="1"/>
          </p:cNvSpPr>
          <p:nvPr>
            <p:ph type="title"/>
          </p:nvPr>
        </p:nvSpPr>
        <p:spPr/>
        <p:txBody>
          <a:bodyPr>
            <a:normAutofit/>
          </a:bodyPr>
          <a:lstStyle/>
          <a:p>
            <a:r>
              <a:rPr lang="en-US" sz="3600" dirty="0"/>
              <a:t>Scholars’ Employment Record</a:t>
            </a:r>
          </a:p>
        </p:txBody>
      </p:sp>
      <p:sp>
        <p:nvSpPr>
          <p:cNvPr id="7" name="Content Placeholder 6">
            <a:extLst>
              <a:ext uri="{FF2B5EF4-FFF2-40B4-BE49-F238E27FC236}">
                <a16:creationId xmlns:a16="http://schemas.microsoft.com/office/drawing/2014/main" id="{31B09AF2-D5A8-E210-10D5-F211EEC773CC}"/>
              </a:ext>
            </a:extLst>
          </p:cNvPr>
          <p:cNvSpPr>
            <a:spLocks noGrp="1"/>
          </p:cNvSpPr>
          <p:nvPr>
            <p:ph sz="quarter" idx="18"/>
          </p:nvPr>
        </p:nvSpPr>
        <p:spPr>
          <a:xfrm>
            <a:off x="406399" y="1405901"/>
            <a:ext cx="5689599" cy="693170"/>
          </a:xfrm>
        </p:spPr>
        <p:txBody>
          <a:bodyPr>
            <a:normAutofit/>
          </a:bodyPr>
          <a:lstStyle/>
          <a:p>
            <a:r>
              <a:rPr lang="en-US" sz="3200" dirty="0"/>
              <a:t>Information collected includes:</a:t>
            </a:r>
          </a:p>
        </p:txBody>
      </p:sp>
      <p:sp>
        <p:nvSpPr>
          <p:cNvPr id="3" name="Content Placeholder 2">
            <a:extLst>
              <a:ext uri="{FF2B5EF4-FFF2-40B4-BE49-F238E27FC236}">
                <a16:creationId xmlns:a16="http://schemas.microsoft.com/office/drawing/2014/main" id="{CF67718A-A097-47E6-B283-35C744083D72}"/>
              </a:ext>
            </a:extLst>
          </p:cNvPr>
          <p:cNvSpPr>
            <a:spLocks noGrp="1"/>
          </p:cNvSpPr>
          <p:nvPr>
            <p:ph sz="quarter" idx="1"/>
          </p:nvPr>
        </p:nvSpPr>
        <p:spPr>
          <a:xfrm>
            <a:off x="406400" y="2099071"/>
            <a:ext cx="5689600" cy="4093869"/>
          </a:xfrm>
        </p:spPr>
        <p:txBody>
          <a:bodyPr>
            <a:normAutofit/>
          </a:bodyPr>
          <a:lstStyle/>
          <a:p>
            <a:pPr lvl="1">
              <a:buFont typeface="Wingdings" panose="05000000000000000000" pitchFamily="2" charset="2"/>
              <a:buChar char="Ø"/>
            </a:pPr>
            <a:r>
              <a:rPr lang="en-US" sz="2800" dirty="0"/>
              <a:t>Contact information for Supervisor and/or HR Manager</a:t>
            </a:r>
          </a:p>
          <a:p>
            <a:pPr lvl="1">
              <a:buFont typeface="Wingdings" panose="05000000000000000000" pitchFamily="2" charset="2"/>
              <a:buChar char="Ø"/>
            </a:pPr>
            <a:r>
              <a:rPr lang="en-US" sz="2800" dirty="0"/>
              <a:t>Type of organization</a:t>
            </a:r>
          </a:p>
          <a:p>
            <a:pPr lvl="1">
              <a:buFont typeface="Wingdings" panose="05000000000000000000" pitchFamily="2" charset="2"/>
              <a:buChar char="Ø"/>
            </a:pPr>
            <a:r>
              <a:rPr lang="en-US" sz="2800" dirty="0"/>
              <a:t>Dates of employment</a:t>
            </a:r>
          </a:p>
          <a:p>
            <a:pPr lvl="1">
              <a:buFont typeface="Wingdings" panose="05000000000000000000" pitchFamily="2" charset="2"/>
              <a:buChar char="Ø"/>
            </a:pPr>
            <a:r>
              <a:rPr lang="en-US" sz="2800" dirty="0"/>
              <a:t>Type of position (e.g., teacher, therapist)</a:t>
            </a:r>
          </a:p>
          <a:p>
            <a:pPr lvl="1">
              <a:buFont typeface="Wingdings" panose="05000000000000000000" pitchFamily="2" charset="2"/>
              <a:buChar char="Ø"/>
            </a:pPr>
            <a:r>
              <a:rPr lang="en-US" sz="2800" dirty="0"/>
              <a:t>Full- or part-time hours</a:t>
            </a:r>
          </a:p>
          <a:p>
            <a:pPr lvl="1"/>
            <a:endParaRPr lang="en-US" dirty="0"/>
          </a:p>
        </p:txBody>
      </p:sp>
      <p:sp>
        <p:nvSpPr>
          <p:cNvPr id="6" name="Content Placeholder 5">
            <a:extLst>
              <a:ext uri="{FF2B5EF4-FFF2-40B4-BE49-F238E27FC236}">
                <a16:creationId xmlns:a16="http://schemas.microsoft.com/office/drawing/2014/main" id="{0D034628-3EF5-29D4-3A0A-E7F8ECB80055}"/>
              </a:ext>
            </a:extLst>
          </p:cNvPr>
          <p:cNvSpPr>
            <a:spLocks noGrp="1"/>
          </p:cNvSpPr>
          <p:nvPr>
            <p:ph sz="quarter" idx="2"/>
          </p:nvPr>
        </p:nvSpPr>
        <p:spPr>
          <a:xfrm>
            <a:off x="6299200" y="2099071"/>
            <a:ext cx="5359400" cy="4093870"/>
          </a:xfrm>
        </p:spPr>
        <p:txBody>
          <a:bodyPr/>
          <a:lstStyle/>
          <a:p>
            <a:pPr lvl="1">
              <a:buFont typeface="Wingdings" panose="05000000000000000000" pitchFamily="2" charset="2"/>
              <a:buChar char="Ø"/>
            </a:pPr>
            <a:r>
              <a:rPr lang="en-US" sz="2800" dirty="0"/>
              <a:t>Primary and secondary training area(s)</a:t>
            </a:r>
          </a:p>
          <a:p>
            <a:pPr lvl="1">
              <a:buFont typeface="Wingdings" panose="05000000000000000000" pitchFamily="2" charset="2"/>
              <a:buChar char="Ø"/>
            </a:pPr>
            <a:r>
              <a:rPr lang="en-US" sz="2800" dirty="0"/>
              <a:t>Disability category(s) of children served</a:t>
            </a:r>
          </a:p>
          <a:p>
            <a:pPr lvl="1">
              <a:buFont typeface="Wingdings" panose="05000000000000000000" pitchFamily="2" charset="2"/>
              <a:buChar char="Ø"/>
            </a:pPr>
            <a:r>
              <a:rPr lang="en-US" sz="2800" dirty="0"/>
              <a:t>Whether the position meets PDPDCS time requirements</a:t>
            </a:r>
          </a:p>
          <a:p>
            <a:pPr lvl="1">
              <a:buFont typeface="Wingdings" panose="05000000000000000000" pitchFamily="2" charset="2"/>
              <a:buChar char="Ø"/>
            </a:pPr>
            <a:r>
              <a:rPr lang="en-US" sz="2800" dirty="0"/>
              <a:t>Certification or licensure for the position</a:t>
            </a:r>
          </a:p>
        </p:txBody>
      </p:sp>
      <p:sp>
        <p:nvSpPr>
          <p:cNvPr id="4" name="Slide Number Placeholder 3">
            <a:extLst>
              <a:ext uri="{FF2B5EF4-FFF2-40B4-BE49-F238E27FC236}">
                <a16:creationId xmlns:a16="http://schemas.microsoft.com/office/drawing/2014/main" id="{9AE08FE5-DE17-4249-8C87-31EECA551F42}"/>
              </a:ext>
            </a:extLst>
          </p:cNvPr>
          <p:cNvSpPr>
            <a:spLocks noGrp="1"/>
          </p:cNvSpPr>
          <p:nvPr>
            <p:ph type="sldNum" sz="quarter" idx="4294967295"/>
          </p:nvPr>
        </p:nvSpPr>
        <p:spPr>
          <a:xfrm>
            <a:off x="11480800" y="6400800"/>
            <a:ext cx="711200" cy="244475"/>
          </a:xfrm>
          <a:prstGeom prst="rect">
            <a:avLst/>
          </a:prstGeom>
        </p:spPr>
        <p:txBody>
          <a:bodyPr/>
          <a:lstStyle/>
          <a:p>
            <a:fld id="{78FEA6AD-5963-42A3-B799-50DDE2FA9A33}" type="slidenum">
              <a:rPr lang="en-US" smtClean="0"/>
              <a:pPr/>
              <a:t>35</a:t>
            </a:fld>
            <a:endParaRPr lang="en-US" dirty="0"/>
          </a:p>
        </p:txBody>
      </p:sp>
      <p:pic>
        <p:nvPicPr>
          <p:cNvPr id="5" name="Picture 4">
            <a:extLst>
              <a:ext uri="{FF2B5EF4-FFF2-40B4-BE49-F238E27FC236}">
                <a16:creationId xmlns:a16="http://schemas.microsoft.com/office/drawing/2014/main" id="{E6325A76-B094-4AC9-907D-FBC9042A5EC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4254" y="4596058"/>
            <a:ext cx="1677093" cy="1677093"/>
          </a:xfrm>
          <a:prstGeom prst="rect">
            <a:avLst/>
          </a:prstGeom>
        </p:spPr>
      </p:pic>
    </p:spTree>
    <p:extLst>
      <p:ext uri="{BB962C8B-B14F-4D97-AF65-F5344CB8AC3E}">
        <p14:creationId xmlns:p14="http://schemas.microsoft.com/office/powerpoint/2010/main" val="42191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4C4FA-BF7D-4DAF-93B8-F5AA52D9B3EB}"/>
              </a:ext>
            </a:extLst>
          </p:cNvPr>
          <p:cNvSpPr>
            <a:spLocks noGrp="1"/>
          </p:cNvSpPr>
          <p:nvPr>
            <p:ph type="title"/>
          </p:nvPr>
        </p:nvSpPr>
        <p:spPr/>
        <p:txBody>
          <a:bodyPr/>
          <a:lstStyle/>
          <a:p>
            <a:r>
              <a:rPr lang="en-US" dirty="0"/>
              <a:t>Service Obligation Calculator</a:t>
            </a:r>
          </a:p>
        </p:txBody>
      </p:sp>
      <p:sp>
        <p:nvSpPr>
          <p:cNvPr id="10" name="TextBox 9">
            <a:extLst>
              <a:ext uri="{FF2B5EF4-FFF2-40B4-BE49-F238E27FC236}">
                <a16:creationId xmlns:a16="http://schemas.microsoft.com/office/drawing/2014/main" id="{3C3114DD-CF3B-D6EB-5770-6DC6C919DA5D}"/>
              </a:ext>
            </a:extLst>
          </p:cNvPr>
          <p:cNvSpPr txBox="1"/>
          <p:nvPr/>
        </p:nvSpPr>
        <p:spPr>
          <a:xfrm>
            <a:off x="1858209" y="1941790"/>
            <a:ext cx="4051213" cy="523220"/>
          </a:xfrm>
          <a:prstGeom prst="rect">
            <a:avLst/>
          </a:prstGeom>
          <a:noFill/>
        </p:spPr>
        <p:txBody>
          <a:bodyPr wrap="square" rtlCol="0">
            <a:spAutoFit/>
          </a:bodyPr>
          <a:lstStyle/>
          <a:p>
            <a:r>
              <a:rPr lang="en-US" sz="2800" dirty="0"/>
              <a:t>Previous Employment</a:t>
            </a:r>
          </a:p>
        </p:txBody>
      </p:sp>
      <p:pic>
        <p:nvPicPr>
          <p:cNvPr id="9" name="Content Placeholder 8" descr="Screenshot of the first question of the scholar employment record, which asks if the position is the scholar’s current employment. If the scholar indicates no, then they will be able to enter an end date for the job.">
            <a:extLst>
              <a:ext uri="{FF2B5EF4-FFF2-40B4-BE49-F238E27FC236}">
                <a16:creationId xmlns:a16="http://schemas.microsoft.com/office/drawing/2014/main" id="{388A23B6-928D-3A5F-2153-00E6B2CE9272}"/>
              </a:ext>
            </a:extLst>
          </p:cNvPr>
          <p:cNvPicPr>
            <a:picLocks noGrp="1" noChangeAspect="1"/>
          </p:cNvPicPr>
          <p:nvPr>
            <p:ph sz="quarter" idx="1"/>
          </p:nvPr>
        </p:nvPicPr>
        <p:blipFill>
          <a:blip r:embed="rId3"/>
          <a:stretch>
            <a:fillRect/>
          </a:stretch>
        </p:blipFill>
        <p:spPr>
          <a:xfrm>
            <a:off x="1612489" y="2779530"/>
            <a:ext cx="4352917" cy="2439252"/>
          </a:xfrm>
          <a:prstGeom prst="rect">
            <a:avLst/>
          </a:prstGeom>
          <a:ln>
            <a:noFill/>
          </a:ln>
          <a:effectLst>
            <a:outerShdw blurRad="190500" algn="tl" rotWithShape="0">
              <a:srgbClr val="000000">
                <a:alpha val="70000"/>
              </a:srgbClr>
            </a:outerShdw>
          </a:effectLst>
        </p:spPr>
      </p:pic>
      <p:sp>
        <p:nvSpPr>
          <p:cNvPr id="13" name="TextBox 12">
            <a:extLst>
              <a:ext uri="{FF2B5EF4-FFF2-40B4-BE49-F238E27FC236}">
                <a16:creationId xmlns:a16="http://schemas.microsoft.com/office/drawing/2014/main" id="{CCBAA07F-4CF8-A59A-E4BE-14D556856464}"/>
              </a:ext>
            </a:extLst>
          </p:cNvPr>
          <p:cNvSpPr txBox="1"/>
          <p:nvPr/>
        </p:nvSpPr>
        <p:spPr>
          <a:xfrm>
            <a:off x="6282581" y="1941790"/>
            <a:ext cx="4051213" cy="523220"/>
          </a:xfrm>
          <a:prstGeom prst="rect">
            <a:avLst/>
          </a:prstGeom>
          <a:noFill/>
        </p:spPr>
        <p:txBody>
          <a:bodyPr wrap="square" rtlCol="0">
            <a:spAutoFit/>
          </a:bodyPr>
          <a:lstStyle/>
          <a:p>
            <a:r>
              <a:rPr lang="en-US" sz="2800" dirty="0"/>
              <a:t>Current Employment</a:t>
            </a:r>
          </a:p>
        </p:txBody>
      </p:sp>
      <p:pic>
        <p:nvPicPr>
          <p:cNvPr id="15" name="Picture 14" descr="If the scholar selects yes, they will not be prompted to enter an end date; only a start date.">
            <a:extLst>
              <a:ext uri="{FF2B5EF4-FFF2-40B4-BE49-F238E27FC236}">
                <a16:creationId xmlns:a16="http://schemas.microsoft.com/office/drawing/2014/main" id="{DF48BCD7-D1E3-B89C-2E7A-15F30812E082}"/>
              </a:ext>
            </a:extLst>
          </p:cNvPr>
          <p:cNvPicPr>
            <a:picLocks noChangeAspect="1"/>
          </p:cNvPicPr>
          <p:nvPr/>
        </p:nvPicPr>
        <p:blipFill>
          <a:blip r:embed="rId4"/>
          <a:stretch>
            <a:fillRect/>
          </a:stretch>
        </p:blipFill>
        <p:spPr>
          <a:xfrm>
            <a:off x="6036864" y="2768262"/>
            <a:ext cx="4542649" cy="17230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43328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1277600" cy="990600"/>
          </a:xfrm>
        </p:spPr>
        <p:txBody>
          <a:bodyPr>
            <a:noAutofit/>
          </a:bodyPr>
          <a:lstStyle/>
          <a:p>
            <a:r>
              <a:rPr lang="en-US" dirty="0"/>
              <a:t>Employer Submission Requirements</a:t>
            </a:r>
          </a:p>
        </p:txBody>
      </p:sp>
      <p:sp>
        <p:nvSpPr>
          <p:cNvPr id="18436" name="Content Placeholder 3"/>
          <p:cNvSpPr>
            <a:spLocks noGrp="1"/>
          </p:cNvSpPr>
          <p:nvPr>
            <p:ph sz="quarter" idx="1"/>
          </p:nvPr>
        </p:nvSpPr>
        <p:spPr>
          <a:xfrm>
            <a:off x="406400" y="1524000"/>
            <a:ext cx="8737600" cy="4495800"/>
          </a:xfrm>
        </p:spPr>
        <p:txBody>
          <a:bodyPr>
            <a:noAutofit/>
          </a:bodyPr>
          <a:lstStyle/>
          <a:p>
            <a:r>
              <a:rPr lang="en-US" altLang="en-US" dirty="0"/>
              <a:t>Employers verify employment information within the PDPDCS</a:t>
            </a:r>
          </a:p>
          <a:p>
            <a:pPr lvl="1"/>
            <a:r>
              <a:rPr lang="en-US" dirty="0"/>
              <a:t>Scholars do not receive credit for service obligation until the employer has verified their employment</a:t>
            </a:r>
          </a:p>
          <a:p>
            <a:pPr lvl="1"/>
            <a:r>
              <a:rPr lang="en-US" dirty="0"/>
              <a:t>Scholars receive an email when their employment is verified or disputed</a:t>
            </a:r>
          </a:p>
          <a:p>
            <a:r>
              <a:rPr lang="en-US" dirty="0"/>
              <a:t>Employers must verify each time scholar submits their employment record (every 6 months)</a:t>
            </a:r>
          </a:p>
          <a:p>
            <a:endParaRPr lang="en-US" altLang="en-US" dirty="0"/>
          </a:p>
        </p:txBody>
      </p:sp>
      <p:sp>
        <p:nvSpPr>
          <p:cNvPr id="3" name="Slide Number Placeholder 2"/>
          <p:cNvSpPr>
            <a:spLocks noGrp="1"/>
          </p:cNvSpPr>
          <p:nvPr>
            <p:ph type="sldNum" sz="quarter" idx="12"/>
          </p:nvPr>
        </p:nvSpPr>
        <p:spPr>
          <a:xfrm>
            <a:off x="11168745" y="6400800"/>
            <a:ext cx="711200" cy="244476"/>
          </a:xfrm>
        </p:spPr>
        <p:txBody>
          <a:bodyPr>
            <a:noAutofit/>
          </a:bodyPr>
          <a:lstStyle/>
          <a:p>
            <a:fld id="{EA36C5DA-A593-41C6-B073-C07A3224861F}" type="slidenum">
              <a:rPr lang="en-US" smtClean="0"/>
              <a:pPr/>
              <a:t>37</a:t>
            </a:fld>
            <a:endParaRPr lang="en-US" dirty="0"/>
          </a:p>
        </p:txBody>
      </p:sp>
      <p:pic>
        <p:nvPicPr>
          <p:cNvPr id="12" name="Picture 11">
            <a:extLst>
              <a:ext uri="{FF2B5EF4-FFF2-40B4-BE49-F238E27FC236}">
                <a16:creationId xmlns:a16="http://schemas.microsoft.com/office/drawing/2014/main" id="{6C57BEA2-E9C0-4296-802D-17B9E1E1A6A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542945" y="2440125"/>
            <a:ext cx="2000771" cy="2623444"/>
          </a:xfrm>
          <a:prstGeom prst="rect">
            <a:avLst/>
          </a:prstGeom>
        </p:spPr>
      </p:pic>
    </p:spTree>
    <p:extLst>
      <p:ext uri="{BB962C8B-B14F-4D97-AF65-F5344CB8AC3E}">
        <p14:creationId xmlns:p14="http://schemas.microsoft.com/office/powerpoint/2010/main" val="399261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76B522-81CD-483D-819A-1B34E0F2FA81}"/>
              </a:ext>
            </a:extLst>
          </p:cNvPr>
          <p:cNvSpPr>
            <a:spLocks noGrp="1"/>
          </p:cNvSpPr>
          <p:nvPr>
            <p:ph type="title" idx="4294967295"/>
          </p:nvPr>
        </p:nvSpPr>
        <p:spPr>
          <a:xfrm>
            <a:off x="2324100" y="2743200"/>
            <a:ext cx="75438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spcBef>
                <a:spcPts val="700"/>
              </a:spcBef>
              <a:buClr>
                <a:srgbClr val="243352"/>
              </a:buClr>
              <a:buSzPct val="100000"/>
              <a:defRPr/>
            </a:pPr>
            <a:r>
              <a:rPr lang="en-US" dirty="0">
                <a:solidFill>
                  <a:schemeClr val="bg1"/>
                </a:solidFill>
                <a:ea typeface="+mn-ea"/>
                <a:cs typeface="+mn-cs"/>
              </a:rPr>
              <a:t>Avoiding Security Incidents</a:t>
            </a:r>
          </a:p>
        </p:txBody>
      </p:sp>
    </p:spTree>
    <p:extLst>
      <p:ext uri="{BB962C8B-B14F-4D97-AF65-F5344CB8AC3E}">
        <p14:creationId xmlns:p14="http://schemas.microsoft.com/office/powerpoint/2010/main" val="3256828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a:xfrm>
            <a:off x="406400" y="152400"/>
            <a:ext cx="11277600" cy="990600"/>
          </a:xfrm>
        </p:spPr>
        <p:txBody>
          <a:bodyPr>
            <a:noAutofit/>
          </a:bodyPr>
          <a:lstStyle/>
          <a:p>
            <a:r>
              <a:rPr lang="en-US" dirty="0"/>
              <a:t>Security Incidents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a:xfrm>
            <a:off x="406400" y="1524000"/>
            <a:ext cx="11277600" cy="4495800"/>
          </a:xfrm>
        </p:spPr>
        <p:txBody>
          <a:bodyPr>
            <a:normAutofit/>
          </a:bodyPr>
          <a:lstStyle/>
          <a:p>
            <a:r>
              <a:rPr lang="en-US" dirty="0"/>
              <a:t>A security incident occurs if personally identifiable information (PII) is potentially viewable to unrelated parties. </a:t>
            </a:r>
          </a:p>
          <a:p>
            <a:r>
              <a:rPr lang="en-US" dirty="0"/>
              <a:t>Examples from PDPDCS:</a:t>
            </a:r>
          </a:p>
          <a:p>
            <a:pPr lvl="1"/>
            <a:r>
              <a:rPr lang="en-US" dirty="0"/>
              <a:t>Uploading an unredacted Pre-Scholarship Agreement (PSA) PDF to the wrong scholar record</a:t>
            </a:r>
          </a:p>
          <a:p>
            <a:pPr lvl="1"/>
            <a:r>
              <a:rPr lang="en-US" dirty="0"/>
              <a:t>Sending unencrypted documents</a:t>
            </a:r>
            <a:br>
              <a:rPr lang="en-US" dirty="0"/>
            </a:br>
            <a:r>
              <a:rPr lang="en-US" dirty="0"/>
              <a:t>(Social Security Card, Driver’s </a:t>
            </a:r>
            <a:br>
              <a:rPr lang="en-US" dirty="0"/>
            </a:br>
            <a:r>
              <a:rPr lang="en-US" dirty="0"/>
              <a:t>License, etc.) in an email to the</a:t>
            </a:r>
            <a:br>
              <a:rPr lang="en-US" dirty="0"/>
            </a:br>
            <a:r>
              <a:rPr lang="en-US" dirty="0"/>
              <a:t>PDPDCS Help Desk</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a:xfrm>
            <a:off x="11168745" y="6400800"/>
            <a:ext cx="711200" cy="244476"/>
          </a:xfrm>
        </p:spPr>
        <p:txBody>
          <a:bodyPr/>
          <a:lstStyle/>
          <a:p>
            <a:fld id="{78FEA6AD-5963-42A3-B799-50DDE2FA9A33}" type="slidenum">
              <a:rPr lang="en-US" smtClean="0"/>
              <a:pPr/>
              <a:t>39</a:t>
            </a:fld>
            <a:endParaRPr lang="en-US" dirty="0"/>
          </a:p>
        </p:txBody>
      </p:sp>
      <p:pic>
        <p:nvPicPr>
          <p:cNvPr id="5" name="Picture 4">
            <a:extLst>
              <a:ext uri="{FF2B5EF4-FFF2-40B4-BE49-F238E27FC236}">
                <a16:creationId xmlns:a16="http://schemas.microsoft.com/office/drawing/2014/main" id="{D485B66F-1F9C-4FA0-B923-233FE1ECBC3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3771900"/>
            <a:ext cx="2049780" cy="2049780"/>
          </a:xfrm>
          <a:prstGeom prst="rect">
            <a:avLst/>
          </a:prstGeom>
        </p:spPr>
      </p:pic>
    </p:spTree>
    <p:extLst>
      <p:ext uri="{BB962C8B-B14F-4D97-AF65-F5344CB8AC3E}">
        <p14:creationId xmlns:p14="http://schemas.microsoft.com/office/powerpoint/2010/main" val="17920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a:t>PDPDCS Data Submission Process</a:t>
            </a:r>
            <a:endParaRPr lang="en-US" dirty="0"/>
          </a:p>
        </p:txBody>
      </p:sp>
      <p:grpSp>
        <p:nvGrpSpPr>
          <p:cNvPr id="4" name="Group 3" descr="Flowchart of data submission process&#10;&#10;To start, grantees receive a grant from OSEP, followed by the grantees recruiting and selecting scholars to participate in the training program. &#10;&#10;The grantee then awards the funds to the scholar and both scholar and grantee complete the Pre-scholarship Agreement (or PSA). Once the PSA is completed and signed, the grantee will enter the scholar’s information into the PDPDCS. &#10;&#10;The scholar then begins the training program. After one academic year, the scholar may begin fulfilling the service obligation, but it is not until the scholar has completed OR exited the program that the grace period of 5 years begins. Grantees will need to update the date that the scholar completed one academic year in the PDPDCS. &#10;&#10;If a scholar does not complete one academic year of training, that scholar is not eligible to complete a service obligation and will be referred for repayment. &#10;&#10;When a scholar either graduates from the program or exits prior to completion, both the grantee and scholar must complete and sign an Exit Certification prior to exiting the scholar from the PDPDCS. &#10;&#10;The scholar has the option of fulfilling their obligation through service or through cash repayment. If a scholar chooses to fulfill through service, the scholar will submit eligible employment information in the PDPDCS and the employers verify the information. Scholars who elect cash repayment, or who are not in compliance, are referred for cash repayment to the Accounts Receivable and Bank Management Division (ARBMD).">
            <a:extLst>
              <a:ext uri="{FF2B5EF4-FFF2-40B4-BE49-F238E27FC236}">
                <a16:creationId xmlns:a16="http://schemas.microsoft.com/office/drawing/2014/main" id="{C5353566-AC27-A211-8BF9-E93E0BC9383A}"/>
              </a:ext>
            </a:extLst>
          </p:cNvPr>
          <p:cNvGrpSpPr/>
          <p:nvPr/>
        </p:nvGrpSpPr>
        <p:grpSpPr>
          <a:xfrm>
            <a:off x="2362200" y="189400"/>
            <a:ext cx="9550400" cy="6504532"/>
            <a:chOff x="762000" y="1380586"/>
            <a:chExt cx="7978140" cy="4745400"/>
          </a:xfrm>
        </p:grpSpPr>
        <p:sp>
          <p:nvSpPr>
            <p:cNvPr id="14" name="Rounded Rectangle 13"/>
            <p:cNvSpPr/>
            <p:nvPr/>
          </p:nvSpPr>
          <p:spPr>
            <a:xfrm>
              <a:off x="762001" y="1385334"/>
              <a:ext cx="2209800" cy="60960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bg1"/>
                  </a:solidFill>
                </a:rPr>
                <a:t>OSEP </a:t>
              </a:r>
              <a:br>
                <a:rPr lang="en-US" sz="1600" dirty="0">
                  <a:solidFill>
                    <a:schemeClr val="bg1"/>
                  </a:solidFill>
                </a:rPr>
              </a:br>
              <a:r>
                <a:rPr lang="en-US" sz="1600" dirty="0">
                  <a:solidFill>
                    <a:schemeClr val="bg1"/>
                  </a:solidFill>
                </a:rPr>
                <a:t>awards grant</a:t>
              </a:r>
            </a:p>
          </p:txBody>
        </p:sp>
        <p:sp>
          <p:nvSpPr>
            <p:cNvPr id="31" name="Rounded Rectangle 30"/>
            <p:cNvSpPr/>
            <p:nvPr/>
          </p:nvSpPr>
          <p:spPr>
            <a:xfrm>
              <a:off x="3352800" y="1385334"/>
              <a:ext cx="1981200" cy="6096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FFFFFF"/>
                  </a:solidFill>
                </a:rPr>
                <a:t>Grantee recruits and selects scholars</a:t>
              </a:r>
            </a:p>
          </p:txBody>
        </p:sp>
        <p:sp>
          <p:nvSpPr>
            <p:cNvPr id="33" name="Rounded Rectangle 32"/>
            <p:cNvSpPr/>
            <p:nvPr/>
          </p:nvSpPr>
          <p:spPr>
            <a:xfrm>
              <a:off x="2548890" y="2209800"/>
              <a:ext cx="3581400" cy="668653"/>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FFFFFF"/>
                  </a:solidFill>
                </a:rPr>
                <a:t>Grantee provides scholarship assistance and grantee/scholar sign and submit Pre-Scholarship Agreement</a:t>
              </a:r>
            </a:p>
          </p:txBody>
        </p:sp>
        <p:sp>
          <p:nvSpPr>
            <p:cNvPr id="34" name="Rounded Rectangle 33"/>
            <p:cNvSpPr/>
            <p:nvPr/>
          </p:nvSpPr>
          <p:spPr>
            <a:xfrm>
              <a:off x="3352800" y="3067210"/>
              <a:ext cx="1981200" cy="6096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FFFFFF"/>
                  </a:solidFill>
                </a:rPr>
                <a:t>Grantee updates and submits scholar data</a:t>
              </a:r>
            </a:p>
          </p:txBody>
        </p:sp>
        <p:sp>
          <p:nvSpPr>
            <p:cNvPr id="36" name="Rounded Rectangle 35"/>
            <p:cNvSpPr/>
            <p:nvPr/>
          </p:nvSpPr>
          <p:spPr>
            <a:xfrm>
              <a:off x="3352800" y="3921126"/>
              <a:ext cx="1981200" cy="9906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FFFFFF"/>
                  </a:solidFill>
                </a:rPr>
                <a:t>Scholar exits program and grantee/scholar sign and submit Exit Certification</a:t>
              </a:r>
            </a:p>
          </p:txBody>
        </p:sp>
        <p:sp>
          <p:nvSpPr>
            <p:cNvPr id="37" name="Rounded Rectangle 36"/>
            <p:cNvSpPr/>
            <p:nvPr/>
          </p:nvSpPr>
          <p:spPr>
            <a:xfrm>
              <a:off x="5715000" y="3947636"/>
              <a:ext cx="1981200" cy="9144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FFFFFF"/>
                  </a:solidFill>
                </a:rPr>
                <a:t>Scholar elects cash repayment or is not </a:t>
              </a:r>
              <a:br>
                <a:rPr lang="en-US" sz="1600" dirty="0">
                  <a:solidFill>
                    <a:srgbClr val="FFFFFF"/>
                  </a:solidFill>
                </a:rPr>
              </a:br>
              <a:r>
                <a:rPr lang="en-US" sz="1600" dirty="0">
                  <a:solidFill>
                    <a:srgbClr val="FFFFFF"/>
                  </a:solidFill>
                </a:rPr>
                <a:t>in compliance</a:t>
              </a:r>
            </a:p>
          </p:txBody>
        </p:sp>
        <p:sp>
          <p:nvSpPr>
            <p:cNvPr id="41" name="Rounded Rectangle 40"/>
            <p:cNvSpPr/>
            <p:nvPr/>
          </p:nvSpPr>
          <p:spPr>
            <a:xfrm>
              <a:off x="5715000" y="5116689"/>
              <a:ext cx="1981200" cy="9144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FFFFFF"/>
                  </a:solidFill>
                </a:rPr>
                <a:t>Scholar referred for cash repayment</a:t>
              </a:r>
            </a:p>
          </p:txBody>
        </p:sp>
        <p:sp>
          <p:nvSpPr>
            <p:cNvPr id="38" name="Rounded Rectangle 37"/>
            <p:cNvSpPr/>
            <p:nvPr/>
          </p:nvSpPr>
          <p:spPr>
            <a:xfrm>
              <a:off x="762000" y="3962400"/>
              <a:ext cx="2209800" cy="609600"/>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FFFFFF"/>
                  </a:solidFill>
                </a:rPr>
                <a:t>Scholar fulfills obligation through service</a:t>
              </a:r>
            </a:p>
          </p:txBody>
        </p:sp>
        <p:sp>
          <p:nvSpPr>
            <p:cNvPr id="51" name="Rounded Rectangle 50"/>
            <p:cNvSpPr/>
            <p:nvPr/>
          </p:nvSpPr>
          <p:spPr>
            <a:xfrm>
              <a:off x="762000" y="4800600"/>
              <a:ext cx="2209800" cy="554037"/>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FFFFFF"/>
                  </a:solidFill>
                </a:rPr>
                <a:t>Scholar must submit eligible employment</a:t>
              </a:r>
            </a:p>
          </p:txBody>
        </p:sp>
        <p:sp>
          <p:nvSpPr>
            <p:cNvPr id="22" name="Rounded Rectangle 21"/>
            <p:cNvSpPr/>
            <p:nvPr/>
          </p:nvSpPr>
          <p:spPr>
            <a:xfrm>
              <a:off x="762000" y="5571948"/>
              <a:ext cx="2209800" cy="554038"/>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FFFFFF"/>
                  </a:solidFill>
                </a:rPr>
                <a:t>Employer must verify employment</a:t>
              </a:r>
            </a:p>
          </p:txBody>
        </p:sp>
        <p:sp>
          <p:nvSpPr>
            <p:cNvPr id="24" name="Rounded Rectangle 30">
              <a:extLst>
                <a:ext uri="{FF2B5EF4-FFF2-40B4-BE49-F238E27FC236}">
                  <a16:creationId xmlns:a16="http://schemas.microsoft.com/office/drawing/2014/main" id="{5530D122-5801-4215-89A5-8F11D92A3EB7}"/>
                </a:ext>
              </a:extLst>
            </p:cNvPr>
            <p:cNvSpPr/>
            <p:nvPr/>
          </p:nvSpPr>
          <p:spPr>
            <a:xfrm>
              <a:off x="6568440" y="1380586"/>
              <a:ext cx="2171700" cy="1128236"/>
            </a:xfrm>
            <a:prstGeom prst="roundRect">
              <a:avLst/>
            </a:prstGeom>
            <a:solidFill>
              <a:srgbClr val="1E60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Grantee assures that scholars meet regulatory requirements before receiving federal funds</a:t>
              </a:r>
            </a:p>
          </p:txBody>
        </p:sp>
        <p:sp>
          <p:nvSpPr>
            <p:cNvPr id="3" name="Isosceles Triangle 2" descr="Flowchart of the data submission process&#10;&#10;To start, grantees receive a grant from OSEP, followed by the grantees recruiting and selecting scholars to participate in the training program. &#10;&#10;The grantee then awards the funds to the scholar and both scholar and grantee complete the Pre-scholarship Agreement (or PSA). Once the PSA is completed and signed, the grantee will enter the scholar’s information into the PDPDCS. &#10;&#10;The scholar then begins the training program. After one academic year, the scholar may begin fulfilling the service obligation, but it is not until the scholar has completed OR exited the program that the grace period of 5 years begins. Grantees will need to update the date that the scholar completed one academic year in the PDPDCS. &#10;&#10;If a scholar does not complete one academic year of training, that scholar is not eligible to complete a service obligation and will be referred for repayment. &#10;&#10;When a scholar either graduates from the program or exits prior to completion, both the grantee and scholar must complete and sign an Exit Certification prior to exiting the scholar from the PDPDCS. &#10;&#10;The scholar has the option of fulfilling their obligation through service or through cash repayment. If a scholar chooses to fulfill through service, the scholar will submit eligible employment information in the PDPDCS and the employers verify the information. Scholars who elect cash repayment, or who are not in compliance, are referred for cash repayment to the Accounts Receivable and Bank Management Division (ARBMD). &#10;">
              <a:extLst>
                <a:ext uri="{FF2B5EF4-FFF2-40B4-BE49-F238E27FC236}">
                  <a16:creationId xmlns:a16="http://schemas.microsoft.com/office/drawing/2014/main" id="{3865C146-1B5D-4D52-AA4D-E5702B9CAEE4}"/>
                </a:ext>
              </a:extLst>
            </p:cNvPr>
            <p:cNvSpPr/>
            <p:nvPr/>
          </p:nvSpPr>
          <p:spPr>
            <a:xfrm rot="5400000">
              <a:off x="3010738" y="1628878"/>
              <a:ext cx="318899" cy="122512"/>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Isosceles Triangle 24">
              <a:extLst>
                <a:ext uri="{FF2B5EF4-FFF2-40B4-BE49-F238E27FC236}">
                  <a16:creationId xmlns:a16="http://schemas.microsoft.com/office/drawing/2014/main" id="{13532D61-D015-4C79-ADF5-48D7E1D574C4}"/>
                </a:ext>
              </a:extLst>
            </p:cNvPr>
            <p:cNvSpPr/>
            <p:nvPr/>
          </p:nvSpPr>
          <p:spPr>
            <a:xfrm rot="10800000">
              <a:off x="4183950" y="2057400"/>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Isosceles Triangle 25">
              <a:extLst>
                <a:ext uri="{FF2B5EF4-FFF2-40B4-BE49-F238E27FC236}">
                  <a16:creationId xmlns:a16="http://schemas.microsoft.com/office/drawing/2014/main" id="{31D73A08-0491-40DD-A081-01AD52F13577}"/>
                </a:ext>
              </a:extLst>
            </p:cNvPr>
            <p:cNvSpPr/>
            <p:nvPr/>
          </p:nvSpPr>
          <p:spPr>
            <a:xfrm rot="10800000">
              <a:off x="4183950" y="2925486"/>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Isosceles Triangle 26">
              <a:extLst>
                <a:ext uri="{FF2B5EF4-FFF2-40B4-BE49-F238E27FC236}">
                  <a16:creationId xmlns:a16="http://schemas.microsoft.com/office/drawing/2014/main" id="{1D98DA9A-E161-4DD7-AAA8-76FC15F0C345}"/>
                </a:ext>
              </a:extLst>
            </p:cNvPr>
            <p:cNvSpPr/>
            <p:nvPr/>
          </p:nvSpPr>
          <p:spPr>
            <a:xfrm rot="10800000">
              <a:off x="4183950" y="3737711"/>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Isosceles Triangle 27">
              <a:extLst>
                <a:ext uri="{FF2B5EF4-FFF2-40B4-BE49-F238E27FC236}">
                  <a16:creationId xmlns:a16="http://schemas.microsoft.com/office/drawing/2014/main" id="{FA873541-8F49-4423-82E9-387E9EF9EF93}"/>
                </a:ext>
              </a:extLst>
            </p:cNvPr>
            <p:cNvSpPr/>
            <p:nvPr/>
          </p:nvSpPr>
          <p:spPr>
            <a:xfrm rot="10800000">
              <a:off x="1707451" y="4625043"/>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Isosceles Triangle 28">
              <a:extLst>
                <a:ext uri="{FF2B5EF4-FFF2-40B4-BE49-F238E27FC236}">
                  <a16:creationId xmlns:a16="http://schemas.microsoft.com/office/drawing/2014/main" id="{67A199B3-099E-49C0-9CDF-A771E4ADFCC4}"/>
                </a:ext>
              </a:extLst>
            </p:cNvPr>
            <p:cNvSpPr/>
            <p:nvPr/>
          </p:nvSpPr>
          <p:spPr>
            <a:xfrm rot="10800000">
              <a:off x="1707450" y="5410200"/>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Isosceles Triangle 29">
              <a:extLst>
                <a:ext uri="{FF2B5EF4-FFF2-40B4-BE49-F238E27FC236}">
                  <a16:creationId xmlns:a16="http://schemas.microsoft.com/office/drawing/2014/main" id="{4C5AF041-AD17-47AA-83BF-8A4295210B68}"/>
                </a:ext>
              </a:extLst>
            </p:cNvPr>
            <p:cNvSpPr/>
            <p:nvPr/>
          </p:nvSpPr>
          <p:spPr>
            <a:xfrm rot="10800000">
              <a:off x="6546150" y="4929264"/>
              <a:ext cx="318899" cy="122513"/>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Isosceles Triangle 31">
              <a:extLst>
                <a:ext uri="{FF2B5EF4-FFF2-40B4-BE49-F238E27FC236}">
                  <a16:creationId xmlns:a16="http://schemas.microsoft.com/office/drawing/2014/main" id="{2445EAED-5D17-480E-8CDC-C50A73874D1C}"/>
                </a:ext>
              </a:extLst>
            </p:cNvPr>
            <p:cNvSpPr/>
            <p:nvPr/>
          </p:nvSpPr>
          <p:spPr>
            <a:xfrm rot="5400000">
              <a:off x="5364472" y="4208869"/>
              <a:ext cx="318899" cy="122512"/>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Isosceles Triangle 34">
              <a:extLst>
                <a:ext uri="{FF2B5EF4-FFF2-40B4-BE49-F238E27FC236}">
                  <a16:creationId xmlns:a16="http://schemas.microsoft.com/office/drawing/2014/main" id="{4F21774E-D05F-4D14-BB37-267F5A5D63B8}"/>
                </a:ext>
              </a:extLst>
            </p:cNvPr>
            <p:cNvSpPr/>
            <p:nvPr/>
          </p:nvSpPr>
          <p:spPr>
            <a:xfrm rot="16200000">
              <a:off x="2983674" y="4184130"/>
              <a:ext cx="318899" cy="122512"/>
            </a:xfrm>
            <a:prstGeom prst="triangle">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39" name="TextBox 38">
            <a:extLst>
              <a:ext uri="{FF2B5EF4-FFF2-40B4-BE49-F238E27FC236}">
                <a16:creationId xmlns:a16="http://schemas.microsoft.com/office/drawing/2014/main" id="{31AEFC94-CA0C-4344-A421-480C7457F17F}"/>
              </a:ext>
            </a:extLst>
          </p:cNvPr>
          <p:cNvSpPr txBox="1"/>
          <p:nvPr/>
        </p:nvSpPr>
        <p:spPr>
          <a:xfrm>
            <a:off x="11397385" y="6314221"/>
            <a:ext cx="681717" cy="400110"/>
          </a:xfrm>
          <a:prstGeom prst="rect">
            <a:avLst/>
          </a:prstGeom>
          <a:noFill/>
        </p:spPr>
        <p:txBody>
          <a:bodyPr wrap="square">
            <a:spAutoFit/>
          </a:bodyPr>
          <a:lstStyle/>
          <a:p>
            <a:fld id="{78FEA6AD-5963-42A3-B799-50DDE2FA9A33}" type="slidenum">
              <a:rPr lang="en-US" sz="2000" smtClean="0"/>
              <a:pPr/>
              <a:t>4</a:t>
            </a:fld>
            <a:endParaRPr lang="en-US" sz="2000" dirty="0"/>
          </a:p>
        </p:txBody>
      </p:sp>
    </p:spTree>
    <p:extLst>
      <p:ext uri="{BB962C8B-B14F-4D97-AF65-F5344CB8AC3E}">
        <p14:creationId xmlns:p14="http://schemas.microsoft.com/office/powerpoint/2010/main" val="1117290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a:xfrm>
            <a:off x="406400" y="152400"/>
            <a:ext cx="11277600" cy="990600"/>
          </a:xfrm>
        </p:spPr>
        <p:txBody>
          <a:bodyPr>
            <a:noAutofit/>
          </a:bodyPr>
          <a:lstStyle/>
          <a:p>
            <a:r>
              <a:rPr lang="en-US" dirty="0"/>
              <a:t>Impacts of Security Incidents on Department Staff</a:t>
            </a:r>
          </a:p>
        </p:txBody>
      </p:sp>
      <p:graphicFrame>
        <p:nvGraphicFramePr>
          <p:cNvPr id="6" name="Content Placeholder 2"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Lst>
              <a:ext uri="{FF2B5EF4-FFF2-40B4-BE49-F238E27FC236}">
                <a16:creationId xmlns:a16="http://schemas.microsoft.com/office/drawing/2014/main" id="{02CC8618-F551-7DB8-A693-D5209BFF88E5}"/>
              </a:ext>
            </a:extLst>
          </p:cNvPr>
          <p:cNvGraphicFramePr>
            <a:graphicFrameLocks noGrp="1"/>
          </p:cNvGraphicFramePr>
          <p:nvPr>
            <p:ph sz="quarter" idx="1"/>
            <p:extLst>
              <p:ext uri="{D42A27DB-BD31-4B8C-83A1-F6EECF244321}">
                <p14:modId xmlns:p14="http://schemas.microsoft.com/office/powerpoint/2010/main" val="2798786679"/>
              </p:ext>
            </p:extLst>
          </p:nvPr>
        </p:nvGraphicFramePr>
        <p:xfrm>
          <a:off x="406400" y="1524000"/>
          <a:ext cx="11277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a:xfrm>
            <a:off x="11168745" y="6400800"/>
            <a:ext cx="711200" cy="244476"/>
          </a:xfrm>
        </p:spPr>
        <p:txBody>
          <a:bodyPr/>
          <a:lstStyle/>
          <a:p>
            <a:fld id="{78FEA6AD-5963-42A3-B799-50DDE2FA9A33}" type="slidenum">
              <a:rPr lang="en-US" smtClean="0"/>
              <a:pPr/>
              <a:t>40</a:t>
            </a:fld>
            <a:endParaRPr lang="en-US" dirty="0"/>
          </a:p>
        </p:txBody>
      </p:sp>
    </p:spTree>
    <p:extLst>
      <p:ext uri="{BB962C8B-B14F-4D97-AF65-F5344CB8AC3E}">
        <p14:creationId xmlns:p14="http://schemas.microsoft.com/office/powerpoint/2010/main" val="4293271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a:xfrm>
            <a:off x="406400" y="152400"/>
            <a:ext cx="11277600" cy="990600"/>
          </a:xfrm>
        </p:spPr>
        <p:txBody>
          <a:bodyPr>
            <a:noAutofit/>
          </a:bodyPr>
          <a:lstStyle/>
          <a:p>
            <a:r>
              <a:rPr lang="en-US" dirty="0"/>
              <a:t>Impacts of Security Incidents on Grantees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a:xfrm>
            <a:off x="406400" y="1371600"/>
            <a:ext cx="11277600" cy="4495800"/>
          </a:xfrm>
        </p:spPr>
        <p:txBody>
          <a:bodyPr>
            <a:noAutofit/>
          </a:bodyPr>
          <a:lstStyle/>
          <a:p>
            <a:r>
              <a:rPr lang="en-US" dirty="0"/>
              <a:t>Grantees must resubmit scholar documentation, complete security incident report, and participate in investigation interviews as needed.</a:t>
            </a:r>
          </a:p>
          <a:p>
            <a:r>
              <a:rPr lang="en-US" dirty="0"/>
              <a:t>Project Directors and Secondary Users will be required to participate in a security training to understand the proper handling of scholar PII and the consequences of data breaches.</a:t>
            </a:r>
          </a:p>
          <a:p>
            <a:r>
              <a:rPr lang="en-US" dirty="0"/>
              <a:t>The grant will be placed on a security incident list tracked by PDPDCS and OSEP staff. </a:t>
            </a:r>
            <a:r>
              <a:rPr lang="en-US" b="1" u="sng" dirty="0"/>
              <a:t>If further incidents occur, the grant and university could be placed on high-risk status, impacting their ability to receive future federal funding.</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a:xfrm>
            <a:off x="11168745" y="6400800"/>
            <a:ext cx="711200" cy="244476"/>
          </a:xfrm>
        </p:spPr>
        <p:txBody>
          <a:bodyPr/>
          <a:lstStyle/>
          <a:p>
            <a:fld id="{78FEA6AD-5963-42A3-B799-50DDE2FA9A33}" type="slidenum">
              <a:rPr lang="en-US" smtClean="0"/>
              <a:pPr/>
              <a:t>41</a:t>
            </a:fld>
            <a:endParaRPr lang="en-US" dirty="0"/>
          </a:p>
        </p:txBody>
      </p:sp>
    </p:spTree>
    <p:extLst>
      <p:ext uri="{BB962C8B-B14F-4D97-AF65-F5344CB8AC3E}">
        <p14:creationId xmlns:p14="http://schemas.microsoft.com/office/powerpoint/2010/main" val="67126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a:xfrm>
            <a:off x="406400" y="152400"/>
            <a:ext cx="11277600" cy="990600"/>
          </a:xfrm>
        </p:spPr>
        <p:txBody>
          <a:bodyPr>
            <a:noAutofit/>
          </a:bodyPr>
          <a:lstStyle/>
          <a:p>
            <a:r>
              <a:rPr lang="en-US" dirty="0"/>
              <a:t>How to Avoid Security Incidents</a:t>
            </a:r>
          </a:p>
        </p:txBody>
      </p:sp>
      <p:graphicFrame>
        <p:nvGraphicFramePr>
          <p:cNvPr id="6" name="Content Placeholder 2" descr="Always encrypt files being sent by email, including to the PDPDCS Help Desk.&#10;Use the digital Pre-Scholarship Agreements and Exit Certifications to avoid uploading a document to the wrong scholar record. &#10;Implement a file naming convention to track files associated with each scholar’s record: PSA_J_DOE.pdf.">
            <a:extLst>
              <a:ext uri="{FF2B5EF4-FFF2-40B4-BE49-F238E27FC236}">
                <a16:creationId xmlns:a16="http://schemas.microsoft.com/office/drawing/2014/main" id="{F62BC109-4C47-791D-50EE-9F8D7764565D}"/>
              </a:ext>
            </a:extLst>
          </p:cNvPr>
          <p:cNvGraphicFramePr>
            <a:graphicFrameLocks noGrp="1"/>
          </p:cNvGraphicFramePr>
          <p:nvPr>
            <p:ph sz="quarter" idx="1"/>
            <p:extLst>
              <p:ext uri="{D42A27DB-BD31-4B8C-83A1-F6EECF244321}">
                <p14:modId xmlns:p14="http://schemas.microsoft.com/office/powerpoint/2010/main" val="485683950"/>
              </p:ext>
            </p:extLst>
          </p:nvPr>
        </p:nvGraphicFramePr>
        <p:xfrm>
          <a:off x="406400" y="1524000"/>
          <a:ext cx="11277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a:xfrm>
            <a:off x="11168745" y="6400800"/>
            <a:ext cx="711200" cy="244476"/>
          </a:xfrm>
        </p:spPr>
        <p:txBody>
          <a:bodyPr/>
          <a:lstStyle/>
          <a:p>
            <a:fld id="{78FEA6AD-5963-42A3-B799-50DDE2FA9A33}" type="slidenum">
              <a:rPr lang="en-US" smtClean="0"/>
              <a:pPr/>
              <a:t>42</a:t>
            </a:fld>
            <a:endParaRPr lang="en-US" dirty="0"/>
          </a:p>
        </p:txBody>
      </p:sp>
    </p:spTree>
    <p:extLst>
      <p:ext uri="{BB962C8B-B14F-4D97-AF65-F5344CB8AC3E}">
        <p14:creationId xmlns:p14="http://schemas.microsoft.com/office/powerpoint/2010/main" val="646016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E40814-C69C-4D39-BF24-7C778C9738A0}"/>
              </a:ext>
            </a:extLst>
          </p:cNvPr>
          <p:cNvSpPr>
            <a:spLocks noGrp="1"/>
          </p:cNvSpPr>
          <p:nvPr>
            <p:ph type="title" idx="4294967295"/>
          </p:nvPr>
        </p:nvSpPr>
        <p:spPr>
          <a:xfrm>
            <a:off x="2362200" y="2743200"/>
            <a:ext cx="73914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spcBef>
                <a:spcPts val="700"/>
              </a:spcBef>
              <a:buClr>
                <a:srgbClr val="243352"/>
              </a:buClr>
              <a:buSzPct val="100000"/>
              <a:defRPr/>
            </a:pPr>
            <a:r>
              <a:rPr lang="en-US" dirty="0">
                <a:solidFill>
                  <a:schemeClr val="bg1"/>
                </a:solidFill>
                <a:ea typeface="+mn-ea"/>
                <a:cs typeface="+mn-cs"/>
              </a:rPr>
              <a:t>Resources and Support</a:t>
            </a:r>
          </a:p>
        </p:txBody>
      </p:sp>
    </p:spTree>
    <p:extLst>
      <p:ext uri="{BB962C8B-B14F-4D97-AF65-F5344CB8AC3E}">
        <p14:creationId xmlns:p14="http://schemas.microsoft.com/office/powerpoint/2010/main" val="2036096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406400" y="152400"/>
            <a:ext cx="11277600" cy="990600"/>
          </a:xfrm>
        </p:spPr>
        <p:txBody>
          <a:bodyPr>
            <a:noAutofit/>
          </a:bodyPr>
          <a:lstStyle/>
          <a:p>
            <a:r>
              <a:rPr lang="en-US" dirty="0"/>
              <a:t>Always Read System Emails</a:t>
            </a:r>
          </a:p>
        </p:txBody>
      </p:sp>
      <p:sp>
        <p:nvSpPr>
          <p:cNvPr id="7171" name="Rectangle 3"/>
          <p:cNvSpPr>
            <a:spLocks noGrp="1" noChangeArrowheads="1"/>
          </p:cNvSpPr>
          <p:nvPr>
            <p:ph sz="quarter" idx="1"/>
          </p:nvPr>
        </p:nvSpPr>
        <p:spPr>
          <a:xfrm>
            <a:off x="406400" y="1710040"/>
            <a:ext cx="11277600" cy="4309759"/>
          </a:xfrm>
        </p:spPr>
        <p:txBody>
          <a:bodyPr>
            <a:normAutofit/>
          </a:bodyPr>
          <a:lstStyle/>
          <a:p>
            <a:r>
              <a:rPr lang="en-US" dirty="0"/>
              <a:t>Notifications regarding system or policy </a:t>
            </a:r>
            <a:br>
              <a:rPr lang="en-US" dirty="0"/>
            </a:br>
            <a:r>
              <a:rPr lang="en-US" dirty="0"/>
              <a:t>changes as well as data submission </a:t>
            </a:r>
            <a:br>
              <a:rPr lang="en-US" dirty="0"/>
            </a:br>
            <a:r>
              <a:rPr lang="en-US" dirty="0"/>
              <a:t>reminders are sent via email.</a:t>
            </a:r>
          </a:p>
          <a:p>
            <a:endParaRPr lang="en-US" dirty="0"/>
          </a:p>
        </p:txBody>
      </p:sp>
      <p:pic>
        <p:nvPicPr>
          <p:cNvPr id="3" name="Picture 2">
            <a:extLst>
              <a:ext uri="{FF2B5EF4-FFF2-40B4-BE49-F238E27FC236}">
                <a16:creationId xmlns:a16="http://schemas.microsoft.com/office/drawing/2014/main" id="{EE89963B-38D1-4C5D-B7AD-EB6E9ABD6A2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53088" y="1223659"/>
            <a:ext cx="1800512" cy="2473340"/>
          </a:xfrm>
          <a:prstGeom prst="rect">
            <a:avLst/>
          </a:prstGeom>
        </p:spPr>
      </p:pic>
      <p:sp>
        <p:nvSpPr>
          <p:cNvPr id="9" name="Rectangle: Rounded Corners 8">
            <a:extLst>
              <a:ext uri="{FF2B5EF4-FFF2-40B4-BE49-F238E27FC236}">
                <a16:creationId xmlns:a16="http://schemas.microsoft.com/office/drawing/2014/main" id="{E1C0B1D3-458B-4BCE-A7C3-A73A2F8E3148}"/>
              </a:ext>
              <a:ext uri="{C183D7F6-B498-43B3-948B-1728B52AA6E4}">
                <adec:decorative xmlns:adec="http://schemas.microsoft.com/office/drawing/2017/decorative" val="1"/>
              </a:ext>
            </a:extLst>
          </p:cNvPr>
          <p:cNvSpPr/>
          <p:nvPr/>
        </p:nvSpPr>
        <p:spPr>
          <a:xfrm>
            <a:off x="762000" y="3993778"/>
            <a:ext cx="10406063" cy="1710041"/>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7C92FAF7-B939-42A3-9929-6824A004B409}"/>
              </a:ext>
            </a:extLst>
          </p:cNvPr>
          <p:cNvSpPr txBox="1">
            <a:spLocks noChangeArrowheads="1"/>
          </p:cNvSpPr>
          <p:nvPr/>
        </p:nvSpPr>
        <p:spPr>
          <a:xfrm>
            <a:off x="1206500" y="4104395"/>
            <a:ext cx="9677400" cy="1946260"/>
          </a:xfrm>
          <a:prstGeom prst="rect">
            <a:avLst/>
          </a:prstGeom>
        </p:spPr>
        <p:txBody>
          <a:bodyPr vert="horz">
            <a:normAutofit/>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4488" lvl="1" indent="-344488">
              <a:buFont typeface="Wingdings" panose="05000000000000000000" pitchFamily="2" charset="2"/>
              <a:buChar char="q"/>
            </a:pPr>
            <a:r>
              <a:rPr lang="en-US" sz="2800" dirty="0"/>
              <a:t>Add </a:t>
            </a:r>
            <a:r>
              <a:rPr lang="en-US" sz="2800" dirty="0">
                <a:hlinkClick r:id="rId4"/>
              </a:rPr>
              <a:t>serviceobligation@ed.gov</a:t>
            </a:r>
            <a:r>
              <a:rPr lang="en-US" sz="2800" dirty="0"/>
              <a:t> to your contact list</a:t>
            </a:r>
          </a:p>
          <a:p>
            <a:pPr marL="344488" lvl="1" indent="-344488">
              <a:buFont typeface="Wingdings" panose="05000000000000000000" pitchFamily="2" charset="2"/>
              <a:buChar char="q"/>
            </a:pPr>
            <a:r>
              <a:rPr lang="en-US" sz="2800" dirty="0"/>
              <a:t>Check your email settings to be sure emails from this account are not marked as spam</a:t>
            </a:r>
            <a:endParaRPr lang="en-US" sz="2800" b="1" dirty="0">
              <a:solidFill>
                <a:srgbClr val="002060"/>
              </a:solidFill>
            </a:endParaRPr>
          </a:p>
        </p:txBody>
      </p:sp>
      <p:sp>
        <p:nvSpPr>
          <p:cNvPr id="4" name="Slide Number Placeholder 2"/>
          <p:cNvSpPr>
            <a:spLocks noGrp="1"/>
          </p:cNvSpPr>
          <p:nvPr>
            <p:ph type="sldNum" sz="quarter" idx="12"/>
          </p:nvPr>
        </p:nvSpPr>
        <p:spPr>
          <a:xfrm>
            <a:off x="11168745" y="6400800"/>
            <a:ext cx="711200" cy="244476"/>
          </a:xfrm>
        </p:spPr>
        <p:txBody>
          <a:bodyPr>
            <a:noAutofit/>
          </a:bodyPr>
          <a:lstStyle/>
          <a:p>
            <a:fld id="{78FEA6AD-5963-42A3-B799-50DDE2FA9A33}" type="slidenum">
              <a:rPr lang="en-US" smtClean="0"/>
              <a:pPr/>
              <a:t>44</a:t>
            </a:fld>
            <a:endParaRPr lang="en-US" dirty="0"/>
          </a:p>
        </p:txBody>
      </p:sp>
    </p:spTree>
    <p:extLst>
      <p:ext uri="{BB962C8B-B14F-4D97-AF65-F5344CB8AC3E}">
        <p14:creationId xmlns:p14="http://schemas.microsoft.com/office/powerpoint/2010/main" val="143426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1277600" cy="990600"/>
          </a:xfrm>
        </p:spPr>
        <p:txBody>
          <a:bodyPr>
            <a:noAutofit/>
          </a:bodyPr>
          <a:lstStyle/>
          <a:p>
            <a:r>
              <a:rPr lang="en-US" dirty="0"/>
              <a:t>PDPDCS Website Resources</a:t>
            </a:r>
          </a:p>
        </p:txBody>
      </p:sp>
      <p:sp>
        <p:nvSpPr>
          <p:cNvPr id="4" name="Content Placeholder 3"/>
          <p:cNvSpPr>
            <a:spLocks noGrp="1"/>
          </p:cNvSpPr>
          <p:nvPr>
            <p:ph sz="quarter" idx="1"/>
          </p:nvPr>
        </p:nvSpPr>
        <p:spPr>
          <a:xfrm>
            <a:off x="406400" y="1524000"/>
            <a:ext cx="11277600" cy="4495800"/>
          </a:xfrm>
        </p:spPr>
        <p:txBody>
          <a:bodyPr>
            <a:normAutofit/>
          </a:bodyPr>
          <a:lstStyle/>
          <a:p>
            <a:r>
              <a:rPr lang="en-US" sz="3200" dirty="0"/>
              <a:t>PDPDCS resources include:</a:t>
            </a:r>
          </a:p>
          <a:p>
            <a:pPr lvl="1"/>
            <a:r>
              <a:rPr lang="en-US" sz="2800" dirty="0"/>
              <a:t>A closed-captioned recording of this webinar will be made available (</a:t>
            </a:r>
            <a:r>
              <a:rPr lang="en-US" sz="2800" dirty="0">
                <a:hlinkClick r:id="rId3"/>
              </a:rPr>
              <a:t>https://pdp.ed.gov/OSEP/Home/Training</a:t>
            </a:r>
            <a:r>
              <a:rPr lang="en-US" sz="2800" dirty="0"/>
              <a:t>). </a:t>
            </a:r>
          </a:p>
          <a:p>
            <a:pPr lvl="1"/>
            <a:r>
              <a:rPr lang="en-US" sz="2800" dirty="0"/>
              <a:t>PDPDCS Frequently </a:t>
            </a:r>
            <a:br>
              <a:rPr lang="en-US" sz="2800" dirty="0"/>
            </a:br>
            <a:r>
              <a:rPr lang="en-US" sz="2800" dirty="0"/>
              <a:t>Asked Questions </a:t>
            </a:r>
            <a:br>
              <a:rPr lang="en-US" sz="2800" dirty="0"/>
            </a:br>
            <a:r>
              <a:rPr lang="en-US" sz="2800" dirty="0"/>
              <a:t>(</a:t>
            </a:r>
            <a:r>
              <a:rPr lang="en-US" sz="2800" dirty="0">
                <a:hlinkClick r:id="rId4"/>
              </a:rPr>
              <a:t>https://pdp.ed.gov/</a:t>
            </a:r>
            <a:br>
              <a:rPr lang="en-US" sz="2800" dirty="0">
                <a:hlinkClick r:id="rId4"/>
              </a:rPr>
            </a:br>
            <a:r>
              <a:rPr lang="en-US" sz="2800" dirty="0">
                <a:hlinkClick r:id="rId4"/>
              </a:rPr>
              <a:t>OSEP/Home/dcsfaq</a:t>
            </a:r>
            <a:r>
              <a:rPr lang="en-US" sz="2800" dirty="0"/>
              <a:t>).</a:t>
            </a:r>
          </a:p>
        </p:txBody>
      </p:sp>
      <p:grpSp>
        <p:nvGrpSpPr>
          <p:cNvPr id="10" name="Group 9" descr="A computer showing the Service Obligation Regulations FAQ page on the PDPDCS">
            <a:extLst>
              <a:ext uri="{FF2B5EF4-FFF2-40B4-BE49-F238E27FC236}">
                <a16:creationId xmlns:a16="http://schemas.microsoft.com/office/drawing/2014/main" id="{FC700148-D379-01B1-4CDC-083B7E3B777A}"/>
              </a:ext>
            </a:extLst>
          </p:cNvPr>
          <p:cNvGrpSpPr/>
          <p:nvPr/>
        </p:nvGrpSpPr>
        <p:grpSpPr>
          <a:xfrm>
            <a:off x="5257800" y="2971799"/>
            <a:ext cx="5156200" cy="3238500"/>
            <a:chOff x="5791199" y="3184930"/>
            <a:chExt cx="4665207" cy="3025369"/>
          </a:xfrm>
        </p:grpSpPr>
        <p:pic>
          <p:nvPicPr>
            <p:cNvPr id="8" name="Picture 7">
              <a:extLst>
                <a:ext uri="{FF2B5EF4-FFF2-40B4-BE49-F238E27FC236}">
                  <a16:creationId xmlns:a16="http://schemas.microsoft.com/office/drawing/2014/main" id="{1DE46C25-9B85-4B0F-83D4-DCCC69617945}"/>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35824" y="3344558"/>
              <a:ext cx="3575959" cy="2446642"/>
            </a:xfrm>
            <a:prstGeom prst="rect">
              <a:avLst/>
            </a:prstGeom>
          </p:spPr>
        </p:pic>
        <p:pic>
          <p:nvPicPr>
            <p:cNvPr id="7" name="Picture 6">
              <a:extLst>
                <a:ext uri="{FF2B5EF4-FFF2-40B4-BE49-F238E27FC236}">
                  <a16:creationId xmlns:a16="http://schemas.microsoft.com/office/drawing/2014/main" id="{B915833C-7FE7-421D-A468-6654BAD5CE0D}"/>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1199" y="3184930"/>
              <a:ext cx="4665207" cy="3025369"/>
            </a:xfrm>
            <a:prstGeom prst="rect">
              <a:avLst/>
            </a:prstGeom>
          </p:spPr>
        </p:pic>
      </p:grpSp>
      <p:sp>
        <p:nvSpPr>
          <p:cNvPr id="3" name="Slide Number Placeholder 2"/>
          <p:cNvSpPr>
            <a:spLocks noGrp="1"/>
          </p:cNvSpPr>
          <p:nvPr>
            <p:ph type="sldNum" sz="quarter" idx="12"/>
          </p:nvPr>
        </p:nvSpPr>
        <p:spPr>
          <a:xfrm>
            <a:off x="11168745" y="6400800"/>
            <a:ext cx="711200" cy="244476"/>
          </a:xfrm>
        </p:spPr>
        <p:txBody>
          <a:bodyPr>
            <a:noAutofit/>
          </a:bodyPr>
          <a:lstStyle/>
          <a:p>
            <a:fld id="{78FEA6AD-5963-42A3-B799-50DDE2FA9A33}" type="slidenum">
              <a:rPr lang="en-US" smtClean="0"/>
              <a:pPr/>
              <a:t>45</a:t>
            </a:fld>
            <a:endParaRPr lang="en-US" dirty="0"/>
          </a:p>
        </p:txBody>
      </p:sp>
    </p:spTree>
    <p:extLst>
      <p:ext uri="{BB962C8B-B14F-4D97-AF65-F5344CB8AC3E}">
        <p14:creationId xmlns:p14="http://schemas.microsoft.com/office/powerpoint/2010/main" val="2996084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EB2C-44AC-A91D-4DC1-F167A98EA43F}"/>
              </a:ext>
            </a:extLst>
          </p:cNvPr>
          <p:cNvSpPr>
            <a:spLocks noGrp="1"/>
          </p:cNvSpPr>
          <p:nvPr>
            <p:ph type="title"/>
          </p:nvPr>
        </p:nvSpPr>
        <p:spPr>
          <a:xfrm>
            <a:off x="406400" y="228600"/>
            <a:ext cx="11480800" cy="990600"/>
          </a:xfrm>
        </p:spPr>
        <p:txBody>
          <a:bodyPr/>
          <a:lstStyle/>
          <a:p>
            <a:r>
              <a:rPr lang="en-US" dirty="0"/>
              <a:t>Required Scholar Information</a:t>
            </a:r>
          </a:p>
        </p:txBody>
      </p:sp>
      <p:pic>
        <p:nvPicPr>
          <p:cNvPr id="8" name="Content Placeholder 7" descr="Screenshot of Required Scholar Information resource">
            <a:extLst>
              <a:ext uri="{FF2B5EF4-FFF2-40B4-BE49-F238E27FC236}">
                <a16:creationId xmlns:a16="http://schemas.microsoft.com/office/drawing/2014/main" id="{26DA1FF0-66B2-CEB2-033A-4155E277A126}"/>
              </a:ext>
            </a:extLst>
          </p:cNvPr>
          <p:cNvPicPr>
            <a:picLocks noGrp="1" noChangeAspect="1"/>
          </p:cNvPicPr>
          <p:nvPr>
            <p:ph sz="quarter" idx="1"/>
          </p:nvPr>
        </p:nvPicPr>
        <p:blipFill>
          <a:blip r:embed="rId3"/>
          <a:stretch>
            <a:fillRect/>
          </a:stretch>
        </p:blipFill>
        <p:spPr>
          <a:xfrm>
            <a:off x="990600" y="1447800"/>
            <a:ext cx="4259879" cy="4572000"/>
          </a:xfrm>
          <a:effectLst>
            <a:outerShdw blurRad="50800" dist="38100" dir="5400000" algn="t" rotWithShape="0">
              <a:prstClr val="black">
                <a:alpha val="40000"/>
              </a:prstClr>
            </a:outerShdw>
          </a:effectLst>
        </p:spPr>
      </p:pic>
      <p:sp>
        <p:nvSpPr>
          <p:cNvPr id="6" name="Content Placeholder 5">
            <a:extLst>
              <a:ext uri="{FF2B5EF4-FFF2-40B4-BE49-F238E27FC236}">
                <a16:creationId xmlns:a16="http://schemas.microsoft.com/office/drawing/2014/main" id="{E0781F40-30D9-C270-A47E-2D7A924D4787}"/>
              </a:ext>
            </a:extLst>
          </p:cNvPr>
          <p:cNvSpPr>
            <a:spLocks noGrp="1"/>
          </p:cNvSpPr>
          <p:nvPr>
            <p:ph sz="quarter" idx="2"/>
          </p:nvPr>
        </p:nvSpPr>
        <p:spPr>
          <a:xfrm>
            <a:off x="5715000" y="1589088"/>
            <a:ext cx="5926138" cy="4572000"/>
          </a:xfrm>
        </p:spPr>
        <p:txBody>
          <a:bodyPr>
            <a:normAutofit/>
          </a:bodyPr>
          <a:lstStyle/>
          <a:p>
            <a:r>
              <a:rPr lang="en-US" dirty="0"/>
              <a:t>Reference document to assist grantees with collecting information from scholars</a:t>
            </a:r>
          </a:p>
          <a:p>
            <a:r>
              <a:rPr lang="en-US" dirty="0"/>
              <a:t>Not to be submitted into PDPDCS</a:t>
            </a:r>
          </a:p>
          <a:p>
            <a:r>
              <a:rPr lang="en-US" dirty="0"/>
              <a:t>Adhere to privacy protections</a:t>
            </a:r>
          </a:p>
        </p:txBody>
      </p:sp>
    </p:spTree>
    <p:extLst>
      <p:ext uri="{BB962C8B-B14F-4D97-AF65-F5344CB8AC3E}">
        <p14:creationId xmlns:p14="http://schemas.microsoft.com/office/powerpoint/2010/main" val="1613626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406400" y="152400"/>
            <a:ext cx="11277600" cy="990600"/>
          </a:xfrm>
        </p:spPr>
        <p:txBody>
          <a:bodyPr>
            <a:noAutofit/>
          </a:bodyPr>
          <a:lstStyle/>
          <a:p>
            <a:r>
              <a:rPr lang="en-US" dirty="0"/>
              <a:t>Support Using PDPDCS: Help Desk</a:t>
            </a:r>
          </a:p>
        </p:txBody>
      </p:sp>
      <p:sp>
        <p:nvSpPr>
          <p:cNvPr id="8195" name="Rectangle 3"/>
          <p:cNvSpPr>
            <a:spLocks noGrp="1" noChangeArrowheads="1"/>
          </p:cNvSpPr>
          <p:nvPr>
            <p:ph sz="quarter" idx="1"/>
          </p:nvPr>
        </p:nvSpPr>
        <p:spPr>
          <a:xfrm>
            <a:off x="457200" y="1371600"/>
            <a:ext cx="11277600" cy="5029200"/>
          </a:xfrm>
        </p:spPr>
        <p:txBody>
          <a:bodyPr>
            <a:noAutofit/>
          </a:bodyPr>
          <a:lstStyle/>
          <a:p>
            <a:r>
              <a:rPr lang="en-US" sz="2800" dirty="0"/>
              <a:t>The PDPDCS Help Desk is available by phone or email to answer questions you or your scholars may have regarding the PDPDCS. Help Desk support is available:</a:t>
            </a:r>
          </a:p>
          <a:p>
            <a:pPr lvl="1"/>
            <a:r>
              <a:rPr lang="en-US" sz="2400" dirty="0"/>
              <a:t>Monday through Friday from 8 am to 8 pm, ET</a:t>
            </a:r>
          </a:p>
          <a:p>
            <a:pPr lvl="1"/>
            <a:r>
              <a:rPr lang="en-US" sz="2400" dirty="0"/>
              <a:t>Email: </a:t>
            </a:r>
            <a:r>
              <a:rPr lang="en-US" sz="2400" dirty="0">
                <a:hlinkClick r:id="rId3"/>
              </a:rPr>
              <a:t>serviceobligation@ed.gov</a:t>
            </a:r>
            <a:endParaRPr lang="en-US" sz="2400" dirty="0"/>
          </a:p>
          <a:p>
            <a:pPr lvl="1"/>
            <a:r>
              <a:rPr lang="en-US" sz="2400" dirty="0"/>
              <a:t>Toll Free Hotline: 1-800-285-6276</a:t>
            </a:r>
          </a:p>
          <a:p>
            <a:pPr lvl="1"/>
            <a:r>
              <a:rPr lang="en-US" sz="2400" dirty="0"/>
              <a:t>If someone is not available when you call, please leave a message. A Help Desk operator will return your message within one business day.</a:t>
            </a:r>
          </a:p>
          <a:p>
            <a:r>
              <a:rPr lang="en-US" sz="2800" dirty="0"/>
              <a:t>A designated specialist can also spend additional time walking you through components of the PDPDCS. Just contact the Help Desk to set up an appointment.</a:t>
            </a:r>
          </a:p>
          <a:p>
            <a:endParaRPr lang="en-US" dirty="0"/>
          </a:p>
          <a:p>
            <a:endParaRPr lang="en-US" dirty="0"/>
          </a:p>
        </p:txBody>
      </p:sp>
      <p:sp>
        <p:nvSpPr>
          <p:cNvPr id="4" name="Slide Number Placeholder 2"/>
          <p:cNvSpPr>
            <a:spLocks noGrp="1"/>
          </p:cNvSpPr>
          <p:nvPr>
            <p:ph type="sldNum" sz="quarter" idx="12"/>
          </p:nvPr>
        </p:nvSpPr>
        <p:spPr>
          <a:xfrm>
            <a:off x="11168745" y="6400800"/>
            <a:ext cx="711200" cy="244476"/>
          </a:xfrm>
        </p:spPr>
        <p:txBody>
          <a:bodyPr>
            <a:noAutofit/>
          </a:bodyPr>
          <a:lstStyle/>
          <a:p>
            <a:fld id="{78FEA6AD-5963-42A3-B799-50DDE2FA9A33}" type="slidenum">
              <a:rPr lang="en-US" smtClean="0"/>
              <a:pPr/>
              <a:t>47</a:t>
            </a:fld>
            <a:endParaRPr lang="en-US" dirty="0"/>
          </a:p>
        </p:txBody>
      </p:sp>
    </p:spTree>
    <p:extLst>
      <p:ext uri="{BB962C8B-B14F-4D97-AF65-F5344CB8AC3E}">
        <p14:creationId xmlns:p14="http://schemas.microsoft.com/office/powerpoint/2010/main" val="4205932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Questions and Discussion</a:t>
            </a:r>
          </a:p>
        </p:txBody>
      </p:sp>
      <p:sp>
        <p:nvSpPr>
          <p:cNvPr id="4" name="Content Placeholder 3"/>
          <p:cNvSpPr>
            <a:spLocks noGrp="1"/>
          </p:cNvSpPr>
          <p:nvPr>
            <p:ph sz="quarter" idx="1"/>
          </p:nvPr>
        </p:nvSpPr>
        <p:spPr>
          <a:xfrm>
            <a:off x="406400" y="1524000"/>
            <a:ext cx="10871200" cy="4495800"/>
          </a:xfrm>
        </p:spPr>
        <p:txBody>
          <a:bodyPr>
            <a:normAutofit/>
          </a:bodyPr>
          <a:lstStyle/>
          <a:p>
            <a:pPr marL="0" indent="0" algn="ctr">
              <a:spcBef>
                <a:spcPts val="1200"/>
              </a:spcBef>
              <a:buNone/>
            </a:pPr>
            <a:r>
              <a:rPr lang="en-US" dirty="0"/>
              <a:t>We want your feedback! Please respond to the SurveyMonkey poll. </a:t>
            </a:r>
            <a:br>
              <a:rPr lang="en-US" dirty="0"/>
            </a:br>
            <a:endParaRPr lang="en-US" sz="1800" dirty="0"/>
          </a:p>
          <a:p>
            <a:pPr marL="0" indent="0" algn="ctr">
              <a:buNone/>
            </a:pPr>
            <a:r>
              <a:rPr lang="en-US" sz="4800" b="1" dirty="0"/>
              <a:t>More questions?</a:t>
            </a:r>
          </a:p>
          <a:p>
            <a:pPr marL="0" indent="0" algn="ctr">
              <a:buNone/>
            </a:pPr>
            <a:r>
              <a:rPr lang="en-US" b="1" i="1" dirty="0"/>
              <a:t>PDPDCS Help Desk</a:t>
            </a:r>
          </a:p>
          <a:p>
            <a:pPr marL="365760" lvl="1" indent="0" algn="ctr">
              <a:buNone/>
            </a:pPr>
            <a:r>
              <a:rPr lang="en-US" dirty="0"/>
              <a:t>Support available from 8 am to 8 pm EST</a:t>
            </a:r>
          </a:p>
          <a:p>
            <a:pPr marL="365760" lvl="1" indent="0" algn="ctr">
              <a:buNone/>
            </a:pPr>
            <a:r>
              <a:rPr lang="en-US" dirty="0"/>
              <a:t>Monday through Friday</a:t>
            </a:r>
          </a:p>
          <a:p>
            <a:pPr marL="365760" lvl="1" indent="0" algn="ctr">
              <a:buNone/>
            </a:pPr>
            <a:r>
              <a:rPr lang="en-US" dirty="0"/>
              <a:t>1-800-285-6276</a:t>
            </a:r>
          </a:p>
          <a:p>
            <a:pPr marL="365760" lvl="1" indent="0" algn="ctr">
              <a:buNone/>
            </a:pPr>
            <a:r>
              <a:rPr lang="en-US" dirty="0">
                <a:hlinkClick r:id="rId3"/>
              </a:rPr>
              <a:t>serviceobligation@ed.gov</a:t>
            </a:r>
            <a:endParaRPr lang="en-US" dirty="0"/>
          </a:p>
          <a:p>
            <a:endParaRPr lang="en-US" dirty="0"/>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pPr/>
              <a:t>48</a:t>
            </a:fld>
            <a:endParaRPr lang="en-US" dirty="0"/>
          </a:p>
        </p:txBody>
      </p:sp>
    </p:spTree>
    <p:extLst>
      <p:ext uri="{BB962C8B-B14F-4D97-AF65-F5344CB8AC3E}">
        <p14:creationId xmlns:p14="http://schemas.microsoft.com/office/powerpoint/2010/main" val="366131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66569D-DE91-420D-9E72-944CFD2694C5}"/>
              </a:ext>
            </a:extLst>
          </p:cNvPr>
          <p:cNvSpPr>
            <a:spLocks noGrp="1"/>
          </p:cNvSpPr>
          <p:nvPr>
            <p:ph type="title" idx="4294967295"/>
          </p:nvPr>
        </p:nvSpPr>
        <p:spPr>
          <a:xfrm>
            <a:off x="2324100" y="2743200"/>
            <a:ext cx="7543800" cy="1600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spcBef>
                <a:spcPts val="700"/>
              </a:spcBef>
              <a:buClr>
                <a:srgbClr val="243352"/>
              </a:buClr>
              <a:buSzPct val="100000"/>
              <a:defRPr/>
            </a:pPr>
            <a:r>
              <a:rPr lang="en-US" b="1" dirty="0">
                <a:solidFill>
                  <a:schemeClr val="bg1"/>
                </a:solidFill>
                <a:ea typeface="+mn-ea"/>
                <a:cs typeface="+mn-cs"/>
              </a:rPr>
              <a:t>Grant Priorities and Requirements</a:t>
            </a:r>
          </a:p>
        </p:txBody>
      </p:sp>
    </p:spTree>
    <p:extLst>
      <p:ext uri="{BB962C8B-B14F-4D97-AF65-F5344CB8AC3E}">
        <p14:creationId xmlns:p14="http://schemas.microsoft.com/office/powerpoint/2010/main" val="241162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1277600" cy="990600"/>
          </a:xfrm>
        </p:spPr>
        <p:txBody>
          <a:bodyPr>
            <a:noAutofit/>
          </a:bodyPr>
          <a:lstStyle/>
          <a:p>
            <a:r>
              <a:rPr lang="en-US" dirty="0"/>
              <a:t>FY 2025 325D, 325K, 325M Priorities</a:t>
            </a:r>
          </a:p>
        </p:txBody>
      </p:sp>
      <p:sp>
        <p:nvSpPr>
          <p:cNvPr id="3" name="Content Placeholder 2"/>
          <p:cNvSpPr>
            <a:spLocks noGrp="1"/>
          </p:cNvSpPr>
          <p:nvPr>
            <p:ph sz="quarter" idx="1"/>
          </p:nvPr>
        </p:nvSpPr>
        <p:spPr>
          <a:xfrm>
            <a:off x="152400" y="1524000"/>
            <a:ext cx="11887200" cy="4495800"/>
          </a:xfrm>
        </p:spPr>
        <p:txBody>
          <a:bodyPr>
            <a:noAutofit/>
          </a:bodyPr>
          <a:lstStyle/>
          <a:p>
            <a:r>
              <a:rPr lang="en-US" sz="2400" b="1" dirty="0"/>
              <a:t>Preparation of Special Education and Early Intervention Administrators (325D)</a:t>
            </a:r>
          </a:p>
          <a:p>
            <a:pPr lvl="1"/>
            <a:r>
              <a:rPr lang="en-US" sz="2400" dirty="0"/>
              <a:t>Ph.D. or Ed.D. programs</a:t>
            </a:r>
          </a:p>
          <a:p>
            <a:r>
              <a:rPr lang="en-US" sz="2400" b="1" dirty="0"/>
              <a:t>Interdisciplinary Preparation… for Children with Disabilities who have High-Intensity Needs (325K)</a:t>
            </a:r>
          </a:p>
          <a:p>
            <a:pPr lvl="1"/>
            <a:r>
              <a:rPr lang="en-US" sz="2400" dirty="0"/>
              <a:t>M.A./M.S., Ed.S., or Clinical doctoral programs</a:t>
            </a:r>
          </a:p>
          <a:p>
            <a:pPr lvl="1"/>
            <a:r>
              <a:rPr lang="en-US" sz="2400" dirty="0"/>
              <a:t>Educational interpreters for the deaf bachelor’s degree programs</a:t>
            </a:r>
          </a:p>
          <a:p>
            <a:pPr>
              <a:defRPr/>
            </a:pP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Personnel Preparation of Special Education, Early Intervention, and Related Services Personnel at IHEs, HBCUs, TCCUs, and other MSIs (325M)</a:t>
            </a:r>
          </a:p>
          <a:p>
            <a:pPr lvl="1"/>
            <a:r>
              <a:rPr lang="en-US" sz="2400" dirty="0"/>
              <a:t>B.A./B.S., Cert., M.A./M.S., Ed.S., or Clinical doctoral programs</a:t>
            </a:r>
          </a:p>
          <a:p>
            <a:pPr marL="0" marR="0" lvl="0" indent="0" algn="l" defTabSz="914400" rtl="0" eaLnBrk="1" fontAlgn="auto" latinLnBrk="0" hangingPunct="1">
              <a:lnSpc>
                <a:spcPct val="100000"/>
              </a:lnSpc>
              <a:spcBef>
                <a:spcPts val="700"/>
              </a:spcBef>
              <a:spcAft>
                <a:spcPts val="0"/>
              </a:spcAft>
              <a:buClr>
                <a:srgbClr val="243352"/>
              </a:buClr>
              <a:buSzPct val="100000"/>
              <a:buFont typeface="Arial" panose="020B0604020202020204" pitchFamily="34" charset="0"/>
              <a:buNone/>
              <a:tabLst/>
              <a:defRPr/>
            </a:pPr>
            <a:endParaRPr kumimoji="0" lang="en-US" sz="3000" b="1" i="0" u="none" strike="noStrike" kern="1200" cap="none" spc="0" normalizeH="0" baseline="0" noProof="0" dirty="0">
              <a:ln>
                <a:noFill/>
              </a:ln>
              <a:solidFill>
                <a:prstClr val="black"/>
              </a:solidFill>
              <a:effectLst/>
              <a:uLnTx/>
              <a:uFillTx/>
              <a:latin typeface="Aptos" panose="02110004020202020204"/>
              <a:ea typeface="+mn-ea"/>
              <a:cs typeface="+mn-cs"/>
            </a:endParaRPr>
          </a:p>
          <a:p>
            <a:pPr lvl="2"/>
            <a:endParaRPr lang="en-US" dirty="0"/>
          </a:p>
          <a:p>
            <a:endParaRPr lang="en-US" dirty="0"/>
          </a:p>
        </p:txBody>
      </p:sp>
      <p:sp>
        <p:nvSpPr>
          <p:cNvPr id="4" name="Slide Number Placeholder 3"/>
          <p:cNvSpPr>
            <a:spLocks noGrp="1"/>
          </p:cNvSpPr>
          <p:nvPr>
            <p:ph type="sldNum" sz="quarter" idx="12"/>
          </p:nvPr>
        </p:nvSpPr>
        <p:spPr>
          <a:xfrm>
            <a:off x="11168745" y="6400800"/>
            <a:ext cx="711200" cy="244476"/>
          </a:xfrm>
        </p:spPr>
        <p:txBody>
          <a:bodyPr/>
          <a:lstStyle/>
          <a:p>
            <a:fld id="{78FEA6AD-5963-42A3-B799-50DDE2FA9A33}" type="slidenum">
              <a:rPr lang="en-US" smtClean="0"/>
              <a:pPr/>
              <a:t>6</a:t>
            </a:fld>
            <a:endParaRPr lang="en-US" dirty="0"/>
          </a:p>
        </p:txBody>
      </p:sp>
    </p:spTree>
    <p:extLst>
      <p:ext uri="{BB962C8B-B14F-4D97-AF65-F5344CB8AC3E}">
        <p14:creationId xmlns:p14="http://schemas.microsoft.com/office/powerpoint/2010/main" val="5650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FB5A-B424-4877-92EF-DD52C41EEFC6}"/>
              </a:ext>
            </a:extLst>
          </p:cNvPr>
          <p:cNvSpPr>
            <a:spLocks noGrp="1"/>
          </p:cNvSpPr>
          <p:nvPr>
            <p:ph type="title"/>
          </p:nvPr>
        </p:nvSpPr>
        <p:spPr/>
        <p:txBody>
          <a:bodyPr>
            <a:normAutofit/>
          </a:bodyPr>
          <a:lstStyle/>
          <a:p>
            <a:r>
              <a:rPr lang="en-US" altLang="en-US" dirty="0"/>
              <a:t>Scholar Service Obligation</a:t>
            </a:r>
            <a:endParaRPr lang="en-US" dirty="0"/>
          </a:p>
        </p:txBody>
      </p:sp>
      <p:sp>
        <p:nvSpPr>
          <p:cNvPr id="3" name="Content Placeholder 2">
            <a:extLst>
              <a:ext uri="{FF2B5EF4-FFF2-40B4-BE49-F238E27FC236}">
                <a16:creationId xmlns:a16="http://schemas.microsoft.com/office/drawing/2014/main" id="{84F0993D-75B1-4A35-A921-C8823A7819FD}"/>
              </a:ext>
            </a:extLst>
          </p:cNvPr>
          <p:cNvSpPr>
            <a:spLocks noGrp="1"/>
          </p:cNvSpPr>
          <p:nvPr>
            <p:ph sz="quarter" idx="1"/>
          </p:nvPr>
        </p:nvSpPr>
        <p:spPr>
          <a:xfrm>
            <a:off x="406400" y="1524000"/>
            <a:ext cx="11277600" cy="4876800"/>
          </a:xfrm>
        </p:spPr>
        <p:txBody>
          <a:bodyPr>
            <a:normAutofit/>
          </a:bodyPr>
          <a:lstStyle/>
          <a:p>
            <a:r>
              <a:rPr lang="en-US" sz="2800" dirty="0"/>
              <a:t>Individuals who receive scholarship assistance (scholars) from projects are required to complete a service obligation or repay all or part of the cost of such assistance, in accordance with </a:t>
            </a:r>
            <a:r>
              <a:rPr lang="en-US" sz="2800" u="sng" dirty="0">
                <a:hlinkClick r:id="rId3"/>
              </a:rPr>
              <a:t>section 662(h) of the Act</a:t>
            </a:r>
            <a:r>
              <a:rPr lang="en-US" sz="2800" dirty="0"/>
              <a:t> and the </a:t>
            </a:r>
            <a:r>
              <a:rPr lang="en-US" sz="2800" dirty="0">
                <a:hlinkClick r:id="rId4"/>
              </a:rPr>
              <a:t>regulations</a:t>
            </a:r>
            <a:r>
              <a:rPr lang="en-US" sz="2800" dirty="0"/>
              <a:t> of this part.</a:t>
            </a:r>
          </a:p>
          <a:p>
            <a:pPr fontAlgn="base"/>
            <a:r>
              <a:rPr lang="en-US" sz="2800" dirty="0"/>
              <a:t>Consistent with </a:t>
            </a:r>
            <a:r>
              <a:rPr lang="en-US" sz="2800" dirty="0">
                <a:hlinkClick r:id="rId5"/>
              </a:rPr>
              <a:t>34 CFR 304.30</a:t>
            </a:r>
            <a:r>
              <a:rPr lang="en-US" sz="2800" dirty="0"/>
              <a:t>, each scholar must </a:t>
            </a:r>
          </a:p>
          <a:p>
            <a:pPr marL="822960" lvl="1" indent="-457200" fontAlgn="base">
              <a:buFont typeface="+mj-lt"/>
              <a:buAutoNum type="alphaLcParenR"/>
            </a:pPr>
            <a:r>
              <a:rPr lang="en-US" sz="2400" dirty="0"/>
              <a:t>Receive support for no less than one academic year, and </a:t>
            </a:r>
          </a:p>
          <a:p>
            <a:pPr marL="822960" lvl="1" indent="-457200" fontAlgn="base">
              <a:buFont typeface="+mj-lt"/>
              <a:buAutoNum type="alphaLcParenR"/>
            </a:pPr>
            <a:r>
              <a:rPr lang="en-US" sz="2400" dirty="0"/>
              <a:t>Be eligible to fulfill service obligation requirements following degree program completion. </a:t>
            </a:r>
          </a:p>
          <a:p>
            <a:pPr marL="45720" indent="0" fontAlgn="base">
              <a:buNone/>
            </a:pPr>
            <a:endParaRPr lang="en-US" sz="2500" dirty="0"/>
          </a:p>
        </p:txBody>
      </p:sp>
      <p:sp>
        <p:nvSpPr>
          <p:cNvPr id="4" name="Slide Number Placeholder 3">
            <a:extLst>
              <a:ext uri="{FF2B5EF4-FFF2-40B4-BE49-F238E27FC236}">
                <a16:creationId xmlns:a16="http://schemas.microsoft.com/office/drawing/2014/main" id="{9852B0F7-66C8-4399-9D11-FB2E80DF3CE7}"/>
              </a:ext>
            </a:extLst>
          </p:cNvPr>
          <p:cNvSpPr>
            <a:spLocks noGrp="1"/>
          </p:cNvSpPr>
          <p:nvPr>
            <p:ph type="sldNum" sz="quarter" idx="12"/>
          </p:nvPr>
        </p:nvSpPr>
        <p:spPr/>
        <p:txBody>
          <a:bodyPr/>
          <a:lstStyle/>
          <a:p>
            <a:fld id="{78FEA6AD-5963-42A3-B799-50DDE2FA9A33}" type="slidenum">
              <a:rPr lang="en-US" smtClean="0"/>
              <a:pPr/>
              <a:t>7</a:t>
            </a:fld>
            <a:endParaRPr lang="en-US" dirty="0"/>
          </a:p>
        </p:txBody>
      </p:sp>
      <p:pic>
        <p:nvPicPr>
          <p:cNvPr id="6" name="Picture 5">
            <a:extLst>
              <a:ext uri="{FF2B5EF4-FFF2-40B4-BE49-F238E27FC236}">
                <a16:creationId xmlns:a16="http://schemas.microsoft.com/office/drawing/2014/main" id="{46935E82-8CB1-59FE-EB69-5C8DD8DF1A2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0186" y="5441"/>
            <a:ext cx="1518559" cy="1518559"/>
          </a:xfrm>
          <a:prstGeom prst="rect">
            <a:avLst/>
          </a:prstGeom>
        </p:spPr>
      </p:pic>
    </p:spTree>
    <p:extLst>
      <p:ext uri="{BB962C8B-B14F-4D97-AF65-F5344CB8AC3E}">
        <p14:creationId xmlns:p14="http://schemas.microsoft.com/office/powerpoint/2010/main" val="2400644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6598-7248-4211-B241-40DA283C866F}"/>
              </a:ext>
            </a:extLst>
          </p:cNvPr>
          <p:cNvSpPr>
            <a:spLocks noGrp="1"/>
          </p:cNvSpPr>
          <p:nvPr>
            <p:ph type="title"/>
          </p:nvPr>
        </p:nvSpPr>
        <p:spPr>
          <a:xfrm>
            <a:off x="406400" y="152400"/>
            <a:ext cx="11277600" cy="990600"/>
          </a:xfrm>
        </p:spPr>
        <p:txBody>
          <a:bodyPr/>
          <a:lstStyle/>
          <a:p>
            <a:r>
              <a:rPr lang="en-US" dirty="0"/>
              <a:t>Service Obligation Requirements</a:t>
            </a:r>
          </a:p>
        </p:txBody>
      </p:sp>
      <p:sp>
        <p:nvSpPr>
          <p:cNvPr id="3" name="Content Placeholder 2">
            <a:extLst>
              <a:ext uri="{FF2B5EF4-FFF2-40B4-BE49-F238E27FC236}">
                <a16:creationId xmlns:a16="http://schemas.microsoft.com/office/drawing/2014/main" id="{0CF3EA22-3F0F-48E6-BFF9-630B9993068F}"/>
              </a:ext>
            </a:extLst>
          </p:cNvPr>
          <p:cNvSpPr>
            <a:spLocks noGrp="1"/>
          </p:cNvSpPr>
          <p:nvPr>
            <p:ph sz="quarter" idx="1"/>
          </p:nvPr>
        </p:nvSpPr>
        <p:spPr>
          <a:xfrm>
            <a:off x="406400" y="1524000"/>
            <a:ext cx="11277600" cy="4724400"/>
          </a:xfrm>
        </p:spPr>
        <p:txBody>
          <a:bodyPr>
            <a:normAutofit/>
          </a:bodyPr>
          <a:lstStyle/>
          <a:p>
            <a:r>
              <a:rPr lang="en-US" dirty="0"/>
              <a:t>Scholars must </a:t>
            </a:r>
            <a:r>
              <a:rPr lang="en-US" b="1" dirty="0"/>
              <a:t>complete at least one full-time academic year of training </a:t>
            </a:r>
            <a:r>
              <a:rPr lang="en-US" dirty="0"/>
              <a:t>before they may begin to fulfill their service obligation</a:t>
            </a:r>
          </a:p>
          <a:p>
            <a:pPr lvl="1"/>
            <a:r>
              <a:rPr lang="en-US" dirty="0"/>
              <a:t>Scholars must complete the full-time equivalent of one full academic year if the scholar is part-time</a:t>
            </a:r>
          </a:p>
          <a:p>
            <a:pPr lvl="1"/>
            <a:r>
              <a:rPr lang="en-US" dirty="0"/>
              <a:t>Scholars may complete less than one academic year if the </a:t>
            </a:r>
            <a:br>
              <a:rPr lang="en-US" dirty="0"/>
            </a:br>
            <a:r>
              <a:rPr lang="en-US" dirty="0"/>
              <a:t>entirety of the OSEP-funded program is less than a year</a:t>
            </a:r>
          </a:p>
          <a:p>
            <a:r>
              <a:rPr lang="en-US" dirty="0"/>
              <a:t>Requirements for employment to be deemed eligible:</a:t>
            </a:r>
          </a:p>
          <a:p>
            <a:pPr lvl="1"/>
            <a:r>
              <a:rPr lang="en-US" b="1" dirty="0"/>
              <a:t>Paid position</a:t>
            </a:r>
            <a:r>
              <a:rPr lang="en-US" dirty="0"/>
              <a:t>, not funded by an OSEP grant program</a:t>
            </a:r>
          </a:p>
          <a:p>
            <a:pPr lvl="1"/>
            <a:r>
              <a:rPr lang="en-US" dirty="0"/>
              <a:t>Cannot be part of an internship, practicum, or other work-related requirement of the scholar’s completion of the preparation program</a:t>
            </a:r>
          </a:p>
          <a:p>
            <a:pPr lvl="1"/>
            <a:endParaRPr lang="en-US" dirty="0"/>
          </a:p>
        </p:txBody>
      </p:sp>
      <p:sp>
        <p:nvSpPr>
          <p:cNvPr id="4" name="Slide Number Placeholder 3">
            <a:extLst>
              <a:ext uri="{FF2B5EF4-FFF2-40B4-BE49-F238E27FC236}">
                <a16:creationId xmlns:a16="http://schemas.microsoft.com/office/drawing/2014/main" id="{2AF1FB47-072D-4942-9EB2-C0B5B0056315}"/>
              </a:ext>
            </a:extLst>
          </p:cNvPr>
          <p:cNvSpPr>
            <a:spLocks noGrp="1"/>
          </p:cNvSpPr>
          <p:nvPr>
            <p:ph type="sldNum" sz="quarter" idx="12"/>
          </p:nvPr>
        </p:nvSpPr>
        <p:spPr>
          <a:xfrm>
            <a:off x="11168745" y="6400800"/>
            <a:ext cx="711200" cy="244476"/>
          </a:xfrm>
        </p:spPr>
        <p:txBody>
          <a:bodyPr/>
          <a:lstStyle/>
          <a:p>
            <a:fld id="{78FEA6AD-5963-42A3-B799-50DDE2FA9A33}" type="slidenum">
              <a:rPr lang="en-US" smtClean="0"/>
              <a:pPr/>
              <a:t>8</a:t>
            </a:fld>
            <a:endParaRPr lang="en-US" dirty="0"/>
          </a:p>
        </p:txBody>
      </p:sp>
      <p:pic>
        <p:nvPicPr>
          <p:cNvPr id="10" name="Picture 9">
            <a:extLst>
              <a:ext uri="{FF2B5EF4-FFF2-40B4-BE49-F238E27FC236}">
                <a16:creationId xmlns:a16="http://schemas.microsoft.com/office/drawing/2014/main" id="{076E6B6B-AFE2-FD84-884C-5DDEAEB94E0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515" y="3048000"/>
            <a:ext cx="1981201" cy="1981201"/>
          </a:xfrm>
          <a:prstGeom prst="rect">
            <a:avLst/>
          </a:prstGeom>
        </p:spPr>
      </p:pic>
    </p:spTree>
    <p:extLst>
      <p:ext uri="{BB962C8B-B14F-4D97-AF65-F5344CB8AC3E}">
        <p14:creationId xmlns:p14="http://schemas.microsoft.com/office/powerpoint/2010/main" val="2931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00B3-30D1-42C0-8ABE-49E132E032D3}"/>
              </a:ext>
            </a:extLst>
          </p:cNvPr>
          <p:cNvSpPr>
            <a:spLocks noGrp="1"/>
          </p:cNvSpPr>
          <p:nvPr>
            <p:ph type="title"/>
          </p:nvPr>
        </p:nvSpPr>
        <p:spPr>
          <a:xfrm>
            <a:off x="406400" y="152400"/>
            <a:ext cx="11277600" cy="990600"/>
          </a:xfrm>
        </p:spPr>
        <p:txBody>
          <a:bodyPr/>
          <a:lstStyle/>
          <a:p>
            <a:r>
              <a:rPr lang="en-US" dirty="0"/>
              <a:t>Service Obligation Requirements – continued </a:t>
            </a:r>
          </a:p>
        </p:txBody>
      </p:sp>
      <p:sp>
        <p:nvSpPr>
          <p:cNvPr id="3" name="Content Placeholder 2">
            <a:extLst>
              <a:ext uri="{FF2B5EF4-FFF2-40B4-BE49-F238E27FC236}">
                <a16:creationId xmlns:a16="http://schemas.microsoft.com/office/drawing/2014/main" id="{07D7FD7D-7B7B-40F0-9C67-CAA2293CA5C5}"/>
              </a:ext>
            </a:extLst>
          </p:cNvPr>
          <p:cNvSpPr>
            <a:spLocks noGrp="1"/>
          </p:cNvSpPr>
          <p:nvPr>
            <p:ph sz="quarter" idx="1"/>
          </p:nvPr>
        </p:nvSpPr>
        <p:spPr>
          <a:xfrm>
            <a:off x="406400" y="1524000"/>
            <a:ext cx="11277600" cy="4495800"/>
          </a:xfrm>
        </p:spPr>
        <p:txBody>
          <a:bodyPr>
            <a:normAutofit fontScale="92500" lnSpcReduction="10000"/>
          </a:bodyPr>
          <a:lstStyle/>
          <a:p>
            <a:r>
              <a:rPr lang="en-US" b="1" dirty="0"/>
              <a:t>Direct Service:</a:t>
            </a:r>
          </a:p>
          <a:p>
            <a:pPr lvl="1"/>
            <a:r>
              <a:rPr lang="en-US" dirty="0"/>
              <a:t>At least 51% of the infants, toddlers, and children to whom the individual provides services are receiving special education, related services, or early intervention services from the individual; or</a:t>
            </a:r>
          </a:p>
          <a:p>
            <a:pPr lvl="1"/>
            <a:r>
              <a:rPr lang="en-US" dirty="0"/>
              <a:t>The individual spends at least 51% of their time providing special education, related services, or early intervention services to infants, toddlers, and children with disabilities.</a:t>
            </a:r>
          </a:p>
          <a:p>
            <a:r>
              <a:rPr lang="en-US" b="1" dirty="0"/>
              <a:t>Indirect Service:</a:t>
            </a:r>
          </a:p>
          <a:p>
            <a:pPr lvl="1"/>
            <a:r>
              <a:rPr lang="en-US" dirty="0"/>
              <a:t>If the position involves supervision including in the capacity of a principal, teaching at the postsecondary level, research, policy, technical assistance, program development, or administration, the individual spends at least 51% of their time performing work related to the scholarship training.</a:t>
            </a:r>
          </a:p>
        </p:txBody>
      </p:sp>
      <p:sp>
        <p:nvSpPr>
          <p:cNvPr id="4" name="Slide Number Placeholder 3">
            <a:extLst>
              <a:ext uri="{FF2B5EF4-FFF2-40B4-BE49-F238E27FC236}">
                <a16:creationId xmlns:a16="http://schemas.microsoft.com/office/drawing/2014/main" id="{78D4C2D9-7E76-454C-8622-5A5A29A3F8D1}"/>
              </a:ext>
            </a:extLst>
          </p:cNvPr>
          <p:cNvSpPr>
            <a:spLocks noGrp="1"/>
          </p:cNvSpPr>
          <p:nvPr>
            <p:ph type="sldNum" sz="quarter" idx="12"/>
          </p:nvPr>
        </p:nvSpPr>
        <p:spPr>
          <a:xfrm>
            <a:off x="11168745" y="6400800"/>
            <a:ext cx="711200" cy="244476"/>
          </a:xfrm>
        </p:spPr>
        <p:txBody>
          <a:bodyPr/>
          <a:lstStyle/>
          <a:p>
            <a:fld id="{78FEA6AD-5963-42A3-B799-50DDE2FA9A33}" type="slidenum">
              <a:rPr lang="en-US" smtClean="0"/>
              <a:pPr/>
              <a:t>9</a:t>
            </a:fld>
            <a:endParaRPr lang="en-US" dirty="0"/>
          </a:p>
        </p:txBody>
      </p:sp>
    </p:spTree>
    <p:extLst>
      <p:ext uri="{BB962C8B-B14F-4D97-AF65-F5344CB8AC3E}">
        <p14:creationId xmlns:p14="http://schemas.microsoft.com/office/powerpoint/2010/main" val="42310637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2908</Words>
  <Application>Microsoft Office PowerPoint</Application>
  <PresentationFormat>Widescreen</PresentationFormat>
  <Paragraphs>345</Paragraphs>
  <Slides>48</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Aptos</vt:lpstr>
      <vt:lpstr>Aptos SemiBold</vt:lpstr>
      <vt:lpstr>Arial</vt:lpstr>
      <vt:lpstr>Calibri</vt:lpstr>
      <vt:lpstr>Courier New</vt:lpstr>
      <vt:lpstr>Montserrat</vt:lpstr>
      <vt:lpstr>Wingdings</vt:lpstr>
      <vt:lpstr>Median</vt:lpstr>
      <vt:lpstr>Personnel Development Program Data Collection System (PDPDCS)   Tracie Dickson, OSEP  Celia Rosenquist, OSEP  Michelle Bloom (AnLar), Program Coordinator Emily Hare (Westat), Program Coordinator Support  </vt:lpstr>
      <vt:lpstr>Purpose of New Grantees Training</vt:lpstr>
      <vt:lpstr>Training Agenda </vt:lpstr>
      <vt:lpstr>PDPDCS Data Submission Process</vt:lpstr>
      <vt:lpstr>Grant Priorities and Requirements</vt:lpstr>
      <vt:lpstr>FY 2025 325D, 325K, 325M Priorities</vt:lpstr>
      <vt:lpstr>Scholar Service Obligation</vt:lpstr>
      <vt:lpstr>Service Obligation Requirements</vt:lpstr>
      <vt:lpstr>Service Obligation Requirements – continued </vt:lpstr>
      <vt:lpstr>Scholar Recruitment and Enrollment</vt:lpstr>
      <vt:lpstr>Grantee Requirements Related to Scholar Enrollment</vt:lpstr>
      <vt:lpstr>Grantee Requirements Related to Scholar Enrollment continued:</vt:lpstr>
      <vt:lpstr>Scholar Funding</vt:lpstr>
      <vt:lpstr>Grantee Reporting and Evaluation</vt:lpstr>
      <vt:lpstr>PDP Performance Measures Purpose</vt:lpstr>
      <vt:lpstr>PDP Government Performance and Results Act (GPRA) Measures</vt:lpstr>
      <vt:lpstr>PDP PROGRAM Performance Measure 1</vt:lpstr>
      <vt:lpstr>Evidence-Based Practice Areas</vt:lpstr>
      <vt:lpstr>PDP PROGRAM Performance Measure 2</vt:lpstr>
      <vt:lpstr>PDP PROGRAM Performance Measures 3 - 6</vt:lpstr>
      <vt:lpstr>PDP PROGRAM Performance Measure 7</vt:lpstr>
      <vt:lpstr>PDP PROGRAM Pilot Outcome Measures </vt:lpstr>
      <vt:lpstr>Grant Performance Reports</vt:lpstr>
      <vt:lpstr>Using the PDPDCS</vt:lpstr>
      <vt:lpstr>Secondary Users</vt:lpstr>
      <vt:lpstr>Pre-Scholarship Agreement (PSA)</vt:lpstr>
      <vt:lpstr>Exit Certification (EC)</vt:lpstr>
      <vt:lpstr>Issues with PDF Upload PSAs</vt:lpstr>
      <vt:lpstr>PDPDCS: Live Demonstration</vt:lpstr>
      <vt:lpstr>Data Entry and Collection Requirements</vt:lpstr>
      <vt:lpstr>Submitting Scholar Records</vt:lpstr>
      <vt:lpstr>Exiting Scholars</vt:lpstr>
      <vt:lpstr>PDPDCS Reporting:  Timely Submission</vt:lpstr>
      <vt:lpstr>Fulfilling Service Obligation</vt:lpstr>
      <vt:lpstr>Scholars’ Employment Record</vt:lpstr>
      <vt:lpstr>Service Obligation Calculator</vt:lpstr>
      <vt:lpstr>Employer Submission Requirements</vt:lpstr>
      <vt:lpstr>Avoiding Security Incidents</vt:lpstr>
      <vt:lpstr>Security Incidents</vt:lpstr>
      <vt:lpstr>Impacts of Security Incidents on Department Staff</vt:lpstr>
      <vt:lpstr>Impacts of Security Incidents on Grantees</vt:lpstr>
      <vt:lpstr>How to Avoid Security Incidents</vt:lpstr>
      <vt:lpstr>Resources and Support</vt:lpstr>
      <vt:lpstr>Always Read System Emails</vt:lpstr>
      <vt:lpstr>PDPDCS Website Resources</vt:lpstr>
      <vt:lpstr>Required Scholar Information</vt:lpstr>
      <vt:lpstr>Support Using PDPDCS: Help Desk</vt:lpstr>
      <vt:lpstr>Questions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2026-01-08T23:30:57Z</dcterms:created>
  <dcterms:modified xsi:type="dcterms:W3CDTF">2026-01-08T23:31:32Z</dcterms:modified>
</cp:coreProperties>
</file>